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7" r:id="rId2"/>
    <p:sldId id="392" r:id="rId3"/>
    <p:sldId id="390" r:id="rId4"/>
    <p:sldId id="393" r:id="rId5"/>
    <p:sldId id="483" r:id="rId6"/>
    <p:sldId id="482" r:id="rId7"/>
    <p:sldId id="485" r:id="rId8"/>
    <p:sldId id="486" r:id="rId9"/>
    <p:sldId id="487" r:id="rId10"/>
    <p:sldId id="394" r:id="rId11"/>
    <p:sldId id="488" r:id="rId12"/>
    <p:sldId id="489" r:id="rId13"/>
    <p:sldId id="491"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66FF66"/>
    <a:srgbClr val="FFFF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DAE6DB4-986A-41E0-8164-EEF756A41167}" type="datetimeFigureOut">
              <a:rPr lang="en-US" smtClean="0"/>
              <a:pPr/>
              <a:t>4/11/2011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901F6A-955D-4171-B3B3-EAC35F76B740}"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8654D60-1675-4E2C-8E88-A5685FB9019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8654D60-1675-4E2C-8E88-A5685FB90192}"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8654D60-1675-4E2C-8E88-A5685FB90192}"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8654D60-1675-4E2C-8E88-A5685FB90192}"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8654D60-1675-4E2C-8E88-A5685FB90192}"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8654D60-1675-4E2C-8E88-A5685FB90192}" type="slidenum">
              <a:rPr lang="en-US" smtClean="0"/>
              <a:pPr>
                <a:defRPr/>
              </a:pPr>
              <a:t>13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8654D60-1675-4E2C-8E88-A5685FB90192}"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8654D60-1675-4E2C-8E88-A5685FB90192}"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8654D60-1675-4E2C-8E88-A5685FB90192}"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8654D60-1675-4E2C-8E88-A5685FB90192}"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8654D60-1675-4E2C-8E88-A5685FB90192}"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Ensure that everyone understands the difference in </a:t>
            </a:r>
            <a:r>
              <a:rPr lang="en-US" dirty="0" err="1" smtClean="0"/>
              <a:t>Seperating</a:t>
            </a:r>
            <a:r>
              <a:rPr lang="en-US" dirty="0" smtClean="0"/>
              <a:t> and Non-separating types of guarding</a:t>
            </a:r>
            <a:endParaRPr lang="en-US" dirty="0"/>
          </a:p>
        </p:txBody>
      </p:sp>
      <p:sp>
        <p:nvSpPr>
          <p:cNvPr id="4" name="Slide Number Placeholder 3"/>
          <p:cNvSpPr>
            <a:spLocks noGrp="1"/>
          </p:cNvSpPr>
          <p:nvPr>
            <p:ph type="sldNum" sz="quarter" idx="10"/>
          </p:nvPr>
        </p:nvSpPr>
        <p:spPr/>
        <p:txBody>
          <a:bodyPr/>
          <a:lstStyle/>
          <a:p>
            <a:pPr>
              <a:defRPr/>
            </a:pPr>
            <a:fld id="{68654D60-1675-4E2C-8E88-A5685FB90192}"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8654D60-1675-4E2C-8E88-A5685FB90192}"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8654D60-1675-4E2C-8E88-A5685FB90192}"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2"/>
          <p:cNvSpPr>
            <a:spLocks noGrp="1"/>
          </p:cNvSpPr>
          <p:nvPr>
            <p:ph type="body" idx="13"/>
          </p:nvPr>
        </p:nvSpPr>
        <p:spPr>
          <a:xfrm>
            <a:off x="3127828" y="0"/>
            <a:ext cx="6016172" cy="595086"/>
          </a:xfrm>
          <a:prstGeom prst="rect">
            <a:avLst/>
          </a:prstGeom>
        </p:spPr>
        <p:txBody>
          <a:bodyPr wrap="none" anchor="ctr" anchorCtr="0"/>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 name="Rectangle 5"/>
          <p:cNvSpPr>
            <a:spLocks noGrp="1" noChangeArrowheads="1"/>
          </p:cNvSpPr>
          <p:nvPr>
            <p:ph type="ftr" sz="quarter" idx="14"/>
          </p:nvPr>
        </p:nvSpPr>
        <p:spPr>
          <a:ln/>
        </p:spPr>
        <p:txBody>
          <a:bodyPr/>
          <a:lstStyle>
            <a:lvl1pPr>
              <a:defRPr/>
            </a:lvl1pPr>
          </a:lstStyle>
          <a:p>
            <a:pPr>
              <a:defRPr/>
            </a:pPr>
            <a:endParaRPr lang="en-US"/>
          </a:p>
        </p:txBody>
      </p:sp>
      <p:sp>
        <p:nvSpPr>
          <p:cNvPr id="4" name="Rectangle 6"/>
          <p:cNvSpPr>
            <a:spLocks noGrp="1" noChangeArrowheads="1"/>
          </p:cNvSpPr>
          <p:nvPr>
            <p:ph type="sldNum" sz="quarter" idx="15"/>
          </p:nvPr>
        </p:nvSpPr>
        <p:spPr>
          <a:ln/>
        </p:spPr>
        <p:txBody>
          <a:bodyPr/>
          <a:lstStyle>
            <a:lvl1pPr>
              <a:defRPr/>
            </a:lvl1pPr>
          </a:lstStyle>
          <a:p>
            <a:pPr>
              <a:defRPr/>
            </a:pPr>
            <a:fld id="{F18A3E01-1ABF-403F-9BBC-64A97877B14A}"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Rectangle 1"/>
          <p:cNvSpPr/>
          <p:nvPr userDrawn="1"/>
        </p:nvSpPr>
        <p:spPr>
          <a:xfrm>
            <a:off x="0" y="592138"/>
            <a:ext cx="3141663" cy="626586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2"/>
          <p:cNvSpPr>
            <a:spLocks noGrp="1" noChangeArrowheads="1"/>
          </p:cNvSpPr>
          <p:nvPr>
            <p:ph type="ftr" sz="quarter" idx="10"/>
          </p:nvPr>
        </p:nvSpPr>
        <p:spPr/>
        <p:txBody>
          <a:bodyPr/>
          <a:lstStyle>
            <a:lvl1pPr>
              <a:defRPr/>
            </a:lvl1pPr>
          </a:lstStyle>
          <a:p>
            <a:pPr>
              <a:defRPr/>
            </a:pPr>
            <a:endParaRPr lang="en-US"/>
          </a:p>
        </p:txBody>
      </p:sp>
      <p:sp>
        <p:nvSpPr>
          <p:cNvPr id="4" name="Rectangle 3"/>
          <p:cNvSpPr>
            <a:spLocks noGrp="1" noChangeArrowheads="1"/>
          </p:cNvSpPr>
          <p:nvPr>
            <p:ph type="sldNum" sz="quarter" idx="11"/>
          </p:nvPr>
        </p:nvSpPr>
        <p:spPr/>
        <p:txBody>
          <a:bodyPr/>
          <a:lstStyle>
            <a:lvl1pPr>
              <a:defRPr/>
            </a:lvl1pPr>
          </a:lstStyle>
          <a:p>
            <a:pPr>
              <a:defRPr/>
            </a:pPr>
            <a:fld id="{0FDF8ABD-6161-456D-BAB4-213C99D5A4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592138"/>
            <a:ext cx="9144000" cy="626586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userDrawn="1"/>
        </p:nvSpPr>
        <p:spPr>
          <a:xfrm>
            <a:off x="3113088" y="0"/>
            <a:ext cx="6030912" cy="5730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25"/>
          <p:cNvSpPr>
            <a:spLocks noChangeArrowheads="1"/>
          </p:cNvSpPr>
          <p:nvPr userDrawn="1"/>
        </p:nvSpPr>
        <p:spPr bwMode="auto">
          <a:xfrm>
            <a:off x="2879725" y="1462088"/>
            <a:ext cx="1531938" cy="1241425"/>
          </a:xfrm>
          <a:prstGeom prst="rect">
            <a:avLst/>
          </a:prstGeom>
          <a:noFill/>
          <a:ln w="9525">
            <a:noFill/>
            <a:miter lim="800000"/>
            <a:headEnd/>
            <a:tailEnd/>
          </a:ln>
          <a:effectLst/>
        </p:spPr>
        <p:txBody>
          <a:bodyPr/>
          <a:lstStyle/>
          <a:p>
            <a:pPr>
              <a:spcBef>
                <a:spcPct val="20000"/>
              </a:spcBef>
              <a:defRPr/>
            </a:pPr>
            <a:r>
              <a:rPr lang="en-US" sz="1200" b="1" i="1"/>
              <a:t>Title Page/Welcome Splash Screen</a:t>
            </a:r>
            <a:endParaRPr lang="en-US" sz="1200" i="1"/>
          </a:p>
        </p:txBody>
      </p:sp>
      <p:pic>
        <p:nvPicPr>
          <p:cNvPr id="7" name="Picture 26"/>
          <p:cNvPicPr>
            <a:picLocks noChangeAspect="1" noChangeArrowheads="1"/>
          </p:cNvPicPr>
          <p:nvPr userDrawn="1"/>
        </p:nvPicPr>
        <p:blipFill>
          <a:blip r:embed="rId2" cstate="print">
            <a:clrChange>
              <a:clrFrom>
                <a:srgbClr val="FFFFFF"/>
              </a:clrFrom>
              <a:clrTo>
                <a:srgbClr val="FFFFFF">
                  <a:alpha val="0"/>
                </a:srgbClr>
              </a:clrTo>
            </a:clrChange>
          </a:blip>
          <a:srcRect l="2060" t="2353" r="50652" b="51326"/>
          <a:stretch>
            <a:fillRect/>
          </a:stretch>
        </p:blipFill>
        <p:spPr bwMode="auto">
          <a:xfrm>
            <a:off x="371475" y="842963"/>
            <a:ext cx="1865313" cy="2032000"/>
          </a:xfrm>
          <a:prstGeom prst="rect">
            <a:avLst/>
          </a:prstGeom>
          <a:noFill/>
          <a:ln w="9525">
            <a:noFill/>
            <a:miter lim="800000"/>
            <a:headEnd/>
            <a:tailEnd/>
          </a:ln>
          <a:effectLst>
            <a:outerShdw dist="135003" dir="2471156" algn="ctr" rotWithShape="0">
              <a:srgbClr val="333333">
                <a:alpha val="50000"/>
              </a:srgbClr>
            </a:outerShdw>
          </a:effectLst>
        </p:spPr>
      </p:pic>
      <p:pic>
        <p:nvPicPr>
          <p:cNvPr id="8" name="Picture 27"/>
          <p:cNvPicPr>
            <a:picLocks noChangeAspect="1" noChangeArrowheads="1"/>
          </p:cNvPicPr>
          <p:nvPr userDrawn="1"/>
        </p:nvPicPr>
        <p:blipFill>
          <a:blip r:embed="rId2" cstate="print">
            <a:clrChange>
              <a:clrFrom>
                <a:srgbClr val="FFFFFF"/>
              </a:clrFrom>
              <a:clrTo>
                <a:srgbClr val="FFFFFF">
                  <a:alpha val="0"/>
                </a:srgbClr>
              </a:clrTo>
            </a:clrChange>
          </a:blip>
          <a:srcRect l="1944" t="50307" r="51271" b="3465"/>
          <a:stretch>
            <a:fillRect/>
          </a:stretch>
        </p:blipFill>
        <p:spPr bwMode="auto">
          <a:xfrm>
            <a:off x="4806950" y="850900"/>
            <a:ext cx="1846263" cy="2033588"/>
          </a:xfrm>
          <a:prstGeom prst="rect">
            <a:avLst/>
          </a:prstGeom>
          <a:noFill/>
          <a:ln w="9525">
            <a:noFill/>
            <a:miter lim="800000"/>
            <a:headEnd/>
            <a:tailEnd/>
          </a:ln>
          <a:effectLst>
            <a:outerShdw dist="135003" dir="2471156" algn="ctr" rotWithShape="0">
              <a:srgbClr val="333333">
                <a:alpha val="50000"/>
              </a:srgbClr>
            </a:outerShdw>
          </a:effectLst>
        </p:spPr>
      </p:pic>
      <p:pic>
        <p:nvPicPr>
          <p:cNvPr id="9" name="Picture 29"/>
          <p:cNvPicPr>
            <a:picLocks noChangeAspect="1" noChangeArrowheads="1"/>
          </p:cNvPicPr>
          <p:nvPr userDrawn="1"/>
        </p:nvPicPr>
        <p:blipFill>
          <a:blip r:embed="rId2" cstate="print">
            <a:clrChange>
              <a:clrFrom>
                <a:srgbClr val="FFFFFF"/>
              </a:clrFrom>
              <a:clrTo>
                <a:srgbClr val="FFFFFF">
                  <a:alpha val="0"/>
                </a:srgbClr>
              </a:clrTo>
            </a:clrChange>
          </a:blip>
          <a:srcRect l="50369" t="50389" r="2563" b="3429"/>
          <a:stretch>
            <a:fillRect/>
          </a:stretch>
        </p:blipFill>
        <p:spPr bwMode="auto">
          <a:xfrm>
            <a:off x="6983413" y="857250"/>
            <a:ext cx="1857375" cy="2032000"/>
          </a:xfrm>
          <a:prstGeom prst="rect">
            <a:avLst/>
          </a:prstGeom>
          <a:noFill/>
          <a:ln w="9525">
            <a:noFill/>
            <a:miter lim="800000"/>
            <a:headEnd/>
            <a:tailEnd/>
          </a:ln>
          <a:effectLst>
            <a:outerShdw dist="135003" dir="2471156" algn="ctr" rotWithShape="0">
              <a:srgbClr val="333333">
                <a:alpha val="50000"/>
              </a:srgbClr>
            </a:outerShdw>
          </a:effectLst>
        </p:spPr>
      </p:pic>
      <p:pic>
        <p:nvPicPr>
          <p:cNvPr id="10" name="Picture 28"/>
          <p:cNvPicPr>
            <a:picLocks noChangeAspect="1" noChangeArrowheads="1"/>
          </p:cNvPicPr>
          <p:nvPr userDrawn="1"/>
        </p:nvPicPr>
        <p:blipFill>
          <a:blip r:embed="rId2" cstate="print">
            <a:clrChange>
              <a:clrFrom>
                <a:srgbClr val="FFFFFF"/>
              </a:clrFrom>
              <a:clrTo>
                <a:srgbClr val="FFFFFF">
                  <a:alpha val="0"/>
                </a:srgbClr>
              </a:clrTo>
            </a:clrChange>
          </a:blip>
          <a:srcRect l="50305" t="2832" r="2563" b="51326"/>
          <a:stretch>
            <a:fillRect/>
          </a:stretch>
        </p:blipFill>
        <p:spPr bwMode="auto">
          <a:xfrm>
            <a:off x="2566988" y="847725"/>
            <a:ext cx="1860550" cy="2033588"/>
          </a:xfrm>
          <a:prstGeom prst="rect">
            <a:avLst/>
          </a:prstGeom>
          <a:noFill/>
          <a:ln w="9525">
            <a:noFill/>
            <a:miter lim="800000"/>
            <a:headEnd/>
            <a:tailEnd/>
          </a:ln>
          <a:effectLst>
            <a:outerShdw dist="135003" dir="2471156" algn="ctr" rotWithShape="0">
              <a:srgbClr val="333333">
                <a:alpha val="50000"/>
              </a:srgbClr>
            </a:outerShdw>
          </a:effectLst>
        </p:spPr>
      </p:pic>
      <p:sp>
        <p:nvSpPr>
          <p:cNvPr id="12" name="Title 1"/>
          <p:cNvSpPr>
            <a:spLocks noGrp="1"/>
          </p:cNvSpPr>
          <p:nvPr>
            <p:ph type="title"/>
          </p:nvPr>
        </p:nvSpPr>
        <p:spPr>
          <a:xfrm>
            <a:off x="369887" y="3145970"/>
            <a:ext cx="8440283" cy="932543"/>
          </a:xfrm>
          <a:prstGeom prst="rect">
            <a:avLst/>
          </a:prstGeom>
        </p:spPr>
        <p:txBody>
          <a:bodyPr anchor="t" anchorCtr="0"/>
          <a:lstStyle>
            <a:lvl1pPr algn="l">
              <a:defRPr sz="3600" b="1">
                <a:solidFill>
                  <a:schemeClr val="accent1"/>
                </a:solidFill>
              </a:defRPr>
            </a:lvl1pPr>
          </a:lstStyle>
          <a:p>
            <a:r>
              <a:rPr lang="en-US" dirty="0" smtClean="0"/>
              <a:t>Click to edit Master title style</a:t>
            </a:r>
            <a:endParaRPr lang="en-US" dirty="0"/>
          </a:p>
        </p:txBody>
      </p:sp>
      <p:sp>
        <p:nvSpPr>
          <p:cNvPr id="13" name="Text Placeholder 3"/>
          <p:cNvSpPr>
            <a:spLocks noGrp="1"/>
          </p:cNvSpPr>
          <p:nvPr>
            <p:ph type="body" sz="half" idx="2"/>
          </p:nvPr>
        </p:nvSpPr>
        <p:spPr>
          <a:xfrm>
            <a:off x="1371373" y="4090081"/>
            <a:ext cx="5486400" cy="804862"/>
          </a:xfrm>
          <a:prstGeom prst="rect">
            <a:avLst/>
          </a:prstGeom>
        </p:spPr>
        <p:txBody>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Rectangle 5"/>
          <p:cNvSpPr>
            <a:spLocks noGrp="1" noChangeArrowheads="1"/>
          </p:cNvSpPr>
          <p:nvPr>
            <p:ph type="ftr" sz="quarter" idx="10"/>
          </p:nvPr>
        </p:nvSpPr>
        <p:spPr/>
        <p:txBody>
          <a:bodyPr/>
          <a:lstStyle>
            <a:lvl1pPr>
              <a:defRPr/>
            </a:lvl1pPr>
          </a:lstStyle>
          <a:p>
            <a:pPr>
              <a:defRPr/>
            </a:pPr>
            <a:endParaRPr lang="en-US"/>
          </a:p>
        </p:txBody>
      </p:sp>
      <p:sp>
        <p:nvSpPr>
          <p:cNvPr id="14" name="Rectangle 6"/>
          <p:cNvSpPr>
            <a:spLocks noGrp="1" noChangeArrowheads="1"/>
          </p:cNvSpPr>
          <p:nvPr>
            <p:ph type="sldNum" sz="quarter" idx="11"/>
          </p:nvPr>
        </p:nvSpPr>
        <p:spPr/>
        <p:txBody>
          <a:bodyPr/>
          <a:lstStyle>
            <a:lvl1pPr>
              <a:defRPr/>
            </a:lvl1pPr>
          </a:lstStyle>
          <a:p>
            <a:pPr>
              <a:defRPr/>
            </a:pPr>
            <a:fld id="{0FF9A3F3-6CAC-48E5-BC63-FCF1791127B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08466"/>
            <a:ext cx="8229600" cy="741363"/>
          </a:xfrm>
          <a:prstGeom prst="rect">
            <a:avLst/>
          </a:prstGeom>
        </p:spPr>
        <p:txBody>
          <a:bodyPr/>
          <a:lstStyle>
            <a:lvl1pPr algn="l">
              <a:defRPr sz="3600" b="1">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686800" cy="4829629"/>
          </a:xfrm>
          <a:prstGeom prst="rect">
            <a:avLst/>
          </a:prstGeom>
        </p:spPr>
        <p:txBody>
          <a:bodyPr/>
          <a:lstStyle>
            <a:lvl1pPr>
              <a:defRPr sz="2400"/>
            </a:lvl1pPr>
            <a:lvl2pPr>
              <a:defRPr sz="20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2"/>
          <p:cNvSpPr>
            <a:spLocks noGrp="1"/>
          </p:cNvSpPr>
          <p:nvPr>
            <p:ph type="body" idx="13"/>
          </p:nvPr>
        </p:nvSpPr>
        <p:spPr>
          <a:xfrm>
            <a:off x="3127828" y="0"/>
            <a:ext cx="6016172" cy="595086"/>
          </a:xfrm>
          <a:prstGeom prst="rect">
            <a:avLst/>
          </a:prstGeom>
        </p:spPr>
        <p:txBody>
          <a:bodyPr wrap="none" anchor="ctr" anchorCtr="0"/>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Rectangle 5"/>
          <p:cNvSpPr>
            <a:spLocks noGrp="1" noChangeArrowheads="1"/>
          </p:cNvSpPr>
          <p:nvPr>
            <p:ph type="ftr" sz="quarter" idx="14"/>
          </p:nvPr>
        </p:nvSpPr>
        <p:spPr>
          <a:ln/>
        </p:spPr>
        <p:txBody>
          <a:bodyPr/>
          <a:lstStyle>
            <a:lvl1pPr>
              <a:defRPr/>
            </a:lvl1pPr>
          </a:lstStyle>
          <a:p>
            <a:pPr>
              <a:defRPr/>
            </a:pPr>
            <a:endParaRPr lang="en-US"/>
          </a:p>
        </p:txBody>
      </p:sp>
      <p:sp>
        <p:nvSpPr>
          <p:cNvPr id="6" name="Rectangle 6"/>
          <p:cNvSpPr>
            <a:spLocks noGrp="1" noChangeArrowheads="1"/>
          </p:cNvSpPr>
          <p:nvPr>
            <p:ph type="sldNum" sz="quarter" idx="15"/>
          </p:nvPr>
        </p:nvSpPr>
        <p:spPr>
          <a:ln/>
        </p:spPr>
        <p:txBody>
          <a:bodyPr/>
          <a:lstStyle>
            <a:lvl1pPr>
              <a:defRPr/>
            </a:lvl1pPr>
          </a:lstStyle>
          <a:p>
            <a:pPr>
              <a:defRPr/>
            </a:pPr>
            <a:fld id="{C10FB6EA-8A3D-4397-8CA1-1D4223E1005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5"/>
          <p:cNvSpPr>
            <a:spLocks noGrp="1" noChangeArrowheads="1"/>
          </p:cNvSpPr>
          <p:nvPr>
            <p:ph type="ftr" sz="quarter" idx="3"/>
          </p:nvPr>
        </p:nvSpPr>
        <p:spPr bwMode="auto">
          <a:xfrm>
            <a:off x="0" y="6629400"/>
            <a:ext cx="5562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chemeClr val="accent3"/>
                </a:solidFill>
              </a:defRPr>
            </a:lvl1pPr>
          </a:lstStyle>
          <a:p>
            <a:pPr>
              <a:defRPr/>
            </a:pPr>
            <a:endParaRPr lang="en-US"/>
          </a:p>
        </p:txBody>
      </p:sp>
      <p:sp>
        <p:nvSpPr>
          <p:cNvPr id="1030" name="Rectangle 6"/>
          <p:cNvSpPr>
            <a:spLocks noGrp="1" noChangeArrowheads="1"/>
          </p:cNvSpPr>
          <p:nvPr>
            <p:ph type="sldNum" sz="quarter" idx="4"/>
          </p:nvPr>
        </p:nvSpPr>
        <p:spPr bwMode="auto">
          <a:xfrm>
            <a:off x="7010400" y="6618288"/>
            <a:ext cx="2133600" cy="2397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accent3"/>
                </a:solidFill>
              </a:defRPr>
            </a:lvl1pPr>
          </a:lstStyle>
          <a:p>
            <a:pPr>
              <a:defRPr/>
            </a:pPr>
            <a:fld id="{F9B4C960-B628-4E4A-B2A0-C4E1315076AE}" type="slidenum">
              <a:rPr lang="en-US"/>
              <a:pPr>
                <a:defRPr/>
              </a:pPr>
              <a:t>‹#›</a:t>
            </a:fld>
            <a:endParaRPr lang="en-US" dirty="0"/>
          </a:p>
        </p:txBody>
      </p:sp>
      <p:sp>
        <p:nvSpPr>
          <p:cNvPr id="1032" name="Rectangle 8"/>
          <p:cNvSpPr>
            <a:spLocks noChangeAspect="1" noChangeArrowheads="1"/>
          </p:cNvSpPr>
          <p:nvPr userDrawn="1"/>
        </p:nvSpPr>
        <p:spPr bwMode="auto">
          <a:xfrm>
            <a:off x="0" y="0"/>
            <a:ext cx="9144000" cy="579438"/>
          </a:xfrm>
          <a:prstGeom prst="rect">
            <a:avLst/>
          </a:prstGeom>
          <a:solidFill>
            <a:schemeClr val="accent2"/>
          </a:solidFill>
          <a:ln w="12700">
            <a:noFill/>
            <a:miter lim="800000"/>
            <a:headEnd/>
            <a:tailEnd/>
          </a:ln>
        </p:spPr>
        <p:txBody>
          <a:bodyPr wrap="none" anchor="ctr"/>
          <a:lstStyle/>
          <a:p>
            <a:pPr eaLnBrk="0" hangingPunct="0">
              <a:defRPr/>
            </a:pPr>
            <a:endParaRPr lang="en-US" sz="1400">
              <a:latin typeface="Arial" pitchFamily="34" charset="0"/>
            </a:endParaRPr>
          </a:p>
        </p:txBody>
      </p:sp>
      <p:pic>
        <p:nvPicPr>
          <p:cNvPr id="2" name="Picture 9" descr="LOGO S"/>
          <p:cNvPicPr>
            <a:picLocks noChangeAspect="1" noChangeArrowheads="1"/>
          </p:cNvPicPr>
          <p:nvPr userDrawn="1"/>
        </p:nvPicPr>
        <p:blipFill>
          <a:blip r:embed="rId6" cstate="print">
            <a:clrChange>
              <a:clrFrom>
                <a:srgbClr val="FFFFFF"/>
              </a:clrFrom>
              <a:clrTo>
                <a:srgbClr val="FFFFFF">
                  <a:alpha val="0"/>
                </a:srgbClr>
              </a:clrTo>
            </a:clrChange>
            <a:lum bright="100000"/>
          </a:blip>
          <a:srcRect/>
          <a:stretch>
            <a:fillRect/>
          </a:stretch>
        </p:blipFill>
        <p:spPr bwMode="auto">
          <a:xfrm>
            <a:off x="180975" y="114300"/>
            <a:ext cx="285750" cy="338138"/>
          </a:xfrm>
          <a:prstGeom prst="rect">
            <a:avLst/>
          </a:prstGeom>
          <a:noFill/>
          <a:ln w="9525">
            <a:noFill/>
            <a:miter lim="800000"/>
            <a:headEnd/>
            <a:tailEnd/>
          </a:ln>
        </p:spPr>
      </p:pic>
      <p:pic>
        <p:nvPicPr>
          <p:cNvPr id="3" name="Picture 10" descr="SCHMERSAL  clean green"/>
          <p:cNvPicPr>
            <a:picLocks noChangeAspect="1" noChangeArrowheads="1"/>
          </p:cNvPicPr>
          <p:nvPr userDrawn="1"/>
        </p:nvPicPr>
        <p:blipFill>
          <a:blip r:embed="rId7" cstate="print">
            <a:clrChange>
              <a:clrFrom>
                <a:srgbClr val="FFFFFF"/>
              </a:clrFrom>
              <a:clrTo>
                <a:srgbClr val="FFFFFF">
                  <a:alpha val="0"/>
                </a:srgbClr>
              </a:clrTo>
            </a:clrChange>
            <a:lum bright="100000"/>
          </a:blip>
          <a:srcRect/>
          <a:stretch>
            <a:fillRect/>
          </a:stretch>
        </p:blipFill>
        <p:spPr bwMode="auto">
          <a:xfrm>
            <a:off x="581025" y="142875"/>
            <a:ext cx="2438400" cy="284163"/>
          </a:xfrm>
          <a:prstGeom prst="rect">
            <a:avLst/>
          </a:prstGeom>
          <a:noFill/>
          <a:ln w="9525">
            <a:noFill/>
            <a:miter lim="800000"/>
            <a:headEnd/>
            <a:tailEnd/>
          </a:ln>
        </p:spPr>
      </p:pic>
      <p:sp>
        <p:nvSpPr>
          <p:cNvPr id="1035" name="Line 11"/>
          <p:cNvSpPr>
            <a:spLocks noChangeShapeType="1"/>
          </p:cNvSpPr>
          <p:nvPr userDrawn="1"/>
        </p:nvSpPr>
        <p:spPr bwMode="auto">
          <a:xfrm>
            <a:off x="0" y="584200"/>
            <a:ext cx="9144000" cy="0"/>
          </a:xfrm>
          <a:prstGeom prst="line">
            <a:avLst/>
          </a:prstGeom>
          <a:noFill/>
          <a:ln w="19050">
            <a:solidFill>
              <a:schemeClr val="bg2"/>
            </a:solidFill>
            <a:round/>
            <a:headEnd/>
            <a:tailEnd/>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680" r:id="rId1"/>
    <p:sldLayoutId id="2147483685" r:id="rId2"/>
    <p:sldLayoutId id="2147483681" r:id="rId3"/>
    <p:sldLayoutId id="2147483677" r:id="rId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vashi@schmersal.com"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video" Target="file:///C:\Training\Keyed.wmv" TargetMode="Externa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Machine Safeguarding</a:t>
            </a:r>
            <a:endParaRPr lang="en-US" dirty="0"/>
          </a:p>
        </p:txBody>
      </p:sp>
      <p:sp>
        <p:nvSpPr>
          <p:cNvPr id="3" name="Text Placeholder 2"/>
          <p:cNvSpPr>
            <a:spLocks noGrp="1"/>
          </p:cNvSpPr>
          <p:nvPr>
            <p:ph type="body" sz="half" idx="2"/>
          </p:nvPr>
        </p:nvSpPr>
        <p:spPr>
          <a:xfrm>
            <a:off x="203200" y="4090081"/>
            <a:ext cx="8737600" cy="804862"/>
          </a:xfrm>
        </p:spPr>
        <p:txBody>
          <a:bodyPr/>
          <a:lstStyle/>
          <a:p>
            <a:pPr algn="ctr"/>
            <a:r>
              <a:rPr lang="en-US" dirty="0" err="1" smtClean="0"/>
              <a:t>Kartik</a:t>
            </a:r>
            <a:r>
              <a:rPr lang="en-US" dirty="0" smtClean="0"/>
              <a:t> </a:t>
            </a:r>
            <a:r>
              <a:rPr lang="en-US" dirty="0" err="1" smtClean="0"/>
              <a:t>Vashi</a:t>
            </a:r>
            <a:endParaRPr lang="en-US" dirty="0" smtClean="0"/>
          </a:p>
          <a:p>
            <a:pPr algn="ctr"/>
            <a:r>
              <a:rPr lang="en-US" dirty="0" smtClean="0">
                <a:hlinkClick r:id="rId3"/>
              </a:rPr>
              <a:t>kvashi@schmersal.com</a:t>
            </a:r>
            <a:endParaRPr lang="en-US" dirty="0" smtClean="0"/>
          </a:p>
          <a:p>
            <a:pPr algn="ctr"/>
            <a:endParaRPr lang="en-US" dirty="0" smtClean="0"/>
          </a:p>
          <a:p>
            <a:pPr algn="ctr"/>
            <a:endParaRPr lang="en-US" dirty="0" smtClean="0"/>
          </a:p>
        </p:txBody>
      </p:sp>
      <p:sp>
        <p:nvSpPr>
          <p:cNvPr id="4" name="TextBox 3"/>
          <p:cNvSpPr txBox="1"/>
          <p:nvPr/>
        </p:nvSpPr>
        <p:spPr>
          <a:xfrm>
            <a:off x="1171977" y="5911403"/>
            <a:ext cx="6941713" cy="830997"/>
          </a:xfrm>
          <a:prstGeom prst="rect">
            <a:avLst/>
          </a:prstGeom>
          <a:noFill/>
        </p:spPr>
        <p:txBody>
          <a:bodyPr wrap="square" rtlCol="0">
            <a:spAutoFit/>
          </a:bodyPr>
          <a:lstStyle/>
          <a:p>
            <a:pPr algn="ctr"/>
            <a:r>
              <a:rPr lang="en-US" sz="2400" b="1" i="1" dirty="0" smtClean="0">
                <a:solidFill>
                  <a:schemeClr val="accent1">
                    <a:lumMod val="75000"/>
                  </a:schemeClr>
                </a:solidFill>
              </a:rPr>
              <a:t>6 Steps to…</a:t>
            </a:r>
          </a:p>
          <a:p>
            <a:pPr algn="ctr"/>
            <a:r>
              <a:rPr lang="en-US" sz="2400" b="1" i="1" dirty="0" smtClean="0">
                <a:solidFill>
                  <a:schemeClr val="accent1">
                    <a:lumMod val="75000"/>
                  </a:schemeClr>
                </a:solidFill>
              </a:rPr>
              <a:t>Turning Workplaces Into Safe Places®</a:t>
            </a:r>
            <a:endParaRPr lang="en-US" sz="24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12122" y="1313644"/>
            <a:ext cx="1867438" cy="6954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rot="5400000">
            <a:off x="1017430" y="965915"/>
            <a:ext cx="61818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25002" y="1481069"/>
            <a:ext cx="1777284" cy="276999"/>
          </a:xfrm>
          <a:prstGeom prst="rect">
            <a:avLst/>
          </a:prstGeom>
          <a:noFill/>
        </p:spPr>
        <p:txBody>
          <a:bodyPr wrap="square" rtlCol="0">
            <a:spAutoFit/>
          </a:bodyPr>
          <a:lstStyle/>
          <a:p>
            <a:r>
              <a:rPr lang="en-US" sz="1200" dirty="0" smtClean="0"/>
              <a:t>Constructive Measures</a:t>
            </a:r>
            <a:endParaRPr lang="en-US" sz="1200" dirty="0"/>
          </a:p>
        </p:txBody>
      </p:sp>
      <p:cxnSp>
        <p:nvCxnSpPr>
          <p:cNvPr id="20" name="Straight Connector 19"/>
          <p:cNvCxnSpPr/>
          <p:nvPr/>
        </p:nvCxnSpPr>
        <p:spPr>
          <a:xfrm>
            <a:off x="1326523" y="901520"/>
            <a:ext cx="1764406" cy="1588"/>
          </a:xfrm>
          <a:prstGeom prst="line">
            <a:avLst/>
          </a:prstGeom>
        </p:spPr>
        <p:style>
          <a:lnRef idx="1">
            <a:schemeClr val="accent1"/>
          </a:lnRef>
          <a:fillRef idx="0">
            <a:schemeClr val="accent1"/>
          </a:fillRef>
          <a:effectRef idx="0">
            <a:schemeClr val="accent1"/>
          </a:effectRef>
          <a:fontRef idx="minor">
            <a:schemeClr val="tx1"/>
          </a:fontRef>
        </p:style>
      </p:cxnSp>
      <p:sp>
        <p:nvSpPr>
          <p:cNvPr id="21" name="Flowchart: Decision 20"/>
          <p:cNvSpPr/>
          <p:nvPr/>
        </p:nvSpPr>
        <p:spPr>
          <a:xfrm>
            <a:off x="399244" y="2395470"/>
            <a:ext cx="1880316" cy="1004552"/>
          </a:xfrm>
          <a:prstGeom prst="flowChartDecis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stCxn id="5" idx="2"/>
            <a:endCxn id="21" idx="0"/>
          </p:cNvCxnSpPr>
          <p:nvPr/>
        </p:nvCxnSpPr>
        <p:spPr>
          <a:xfrm rot="5400000">
            <a:off x="1149439" y="2199068"/>
            <a:ext cx="386366" cy="6439"/>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62884" y="2717441"/>
            <a:ext cx="1017431" cy="461665"/>
          </a:xfrm>
          <a:prstGeom prst="rect">
            <a:avLst/>
          </a:prstGeom>
          <a:noFill/>
        </p:spPr>
        <p:txBody>
          <a:bodyPr wrap="square" rtlCol="0">
            <a:spAutoFit/>
          </a:bodyPr>
          <a:lstStyle/>
          <a:p>
            <a:pPr algn="ctr"/>
            <a:r>
              <a:rPr lang="en-US" sz="1200" dirty="0" smtClean="0"/>
              <a:t>Everything Done?</a:t>
            </a:r>
            <a:endParaRPr lang="en-US" sz="1200" dirty="0"/>
          </a:p>
        </p:txBody>
      </p:sp>
      <p:cxnSp>
        <p:nvCxnSpPr>
          <p:cNvPr id="28" name="Straight Connector 27"/>
          <p:cNvCxnSpPr>
            <a:stCxn id="21" idx="3"/>
          </p:cNvCxnSpPr>
          <p:nvPr/>
        </p:nvCxnSpPr>
        <p:spPr>
          <a:xfrm>
            <a:off x="2279560" y="2897746"/>
            <a:ext cx="83712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V="1">
            <a:off x="2118573" y="1886756"/>
            <a:ext cx="1983349" cy="12878"/>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524258" y="2640168"/>
            <a:ext cx="502276" cy="276999"/>
          </a:xfrm>
          <a:prstGeom prst="rect">
            <a:avLst/>
          </a:prstGeom>
          <a:noFill/>
        </p:spPr>
        <p:txBody>
          <a:bodyPr wrap="square" rtlCol="0">
            <a:spAutoFit/>
          </a:bodyPr>
          <a:lstStyle/>
          <a:p>
            <a:r>
              <a:rPr lang="en-US" sz="1200" dirty="0" smtClean="0"/>
              <a:t>no</a:t>
            </a:r>
            <a:endParaRPr lang="en-US" sz="1200" dirty="0"/>
          </a:p>
        </p:txBody>
      </p:sp>
      <p:sp>
        <p:nvSpPr>
          <p:cNvPr id="40" name="Rectangle 39"/>
          <p:cNvSpPr/>
          <p:nvPr/>
        </p:nvSpPr>
        <p:spPr>
          <a:xfrm>
            <a:off x="422855" y="3771363"/>
            <a:ext cx="1867438" cy="6954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360607" y="3825024"/>
            <a:ext cx="1931831" cy="461665"/>
          </a:xfrm>
          <a:prstGeom prst="rect">
            <a:avLst/>
          </a:prstGeom>
          <a:noFill/>
        </p:spPr>
        <p:txBody>
          <a:bodyPr wrap="square" rtlCol="0">
            <a:spAutoFit/>
          </a:bodyPr>
          <a:lstStyle/>
          <a:p>
            <a:pPr algn="ctr"/>
            <a:r>
              <a:rPr lang="en-US" sz="1200" dirty="0" smtClean="0"/>
              <a:t>Technical measures(Use of Safety Components)</a:t>
            </a:r>
            <a:endParaRPr lang="en-US" sz="1200" dirty="0"/>
          </a:p>
        </p:txBody>
      </p:sp>
      <p:cxnSp>
        <p:nvCxnSpPr>
          <p:cNvPr id="45" name="Straight Arrow Connector 44"/>
          <p:cNvCxnSpPr>
            <a:stCxn id="21" idx="2"/>
            <a:endCxn id="40" idx="0"/>
          </p:cNvCxnSpPr>
          <p:nvPr/>
        </p:nvCxnSpPr>
        <p:spPr>
          <a:xfrm rot="16200000" flipH="1">
            <a:off x="1162318" y="3577106"/>
            <a:ext cx="371341" cy="171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352281" y="3554568"/>
            <a:ext cx="176440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40" idx="2"/>
          </p:cNvCxnSpPr>
          <p:nvPr/>
        </p:nvCxnSpPr>
        <p:spPr>
          <a:xfrm rot="5400000">
            <a:off x="1173051" y="4646054"/>
            <a:ext cx="362754" cy="4293"/>
          </a:xfrm>
          <a:prstGeom prst="line">
            <a:avLst/>
          </a:prstGeom>
        </p:spPr>
        <p:style>
          <a:lnRef idx="1">
            <a:schemeClr val="accent1"/>
          </a:lnRef>
          <a:fillRef idx="0">
            <a:schemeClr val="accent1"/>
          </a:fillRef>
          <a:effectRef idx="0">
            <a:schemeClr val="accent1"/>
          </a:effectRef>
          <a:fontRef idx="minor">
            <a:schemeClr val="tx1"/>
          </a:fontRef>
        </p:style>
      </p:cxnSp>
      <p:sp>
        <p:nvSpPr>
          <p:cNvPr id="52" name="Flowchart: Decision 51"/>
          <p:cNvSpPr/>
          <p:nvPr/>
        </p:nvSpPr>
        <p:spPr>
          <a:xfrm>
            <a:off x="422855" y="4840310"/>
            <a:ext cx="1880316" cy="1004552"/>
          </a:xfrm>
          <a:prstGeom prst="flowChartDecis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847859" y="5123644"/>
            <a:ext cx="1017431" cy="461665"/>
          </a:xfrm>
          <a:prstGeom prst="rect">
            <a:avLst/>
          </a:prstGeom>
          <a:noFill/>
        </p:spPr>
        <p:txBody>
          <a:bodyPr wrap="square" rtlCol="0">
            <a:spAutoFit/>
          </a:bodyPr>
          <a:lstStyle/>
          <a:p>
            <a:pPr algn="ctr"/>
            <a:r>
              <a:rPr lang="en-US" sz="1200" dirty="0" smtClean="0"/>
              <a:t>Everything Done?</a:t>
            </a:r>
            <a:endParaRPr lang="en-US" sz="1200" dirty="0"/>
          </a:p>
        </p:txBody>
      </p:sp>
      <p:cxnSp>
        <p:nvCxnSpPr>
          <p:cNvPr id="59" name="Straight Arrow Connector 58"/>
          <p:cNvCxnSpPr/>
          <p:nvPr/>
        </p:nvCxnSpPr>
        <p:spPr>
          <a:xfrm rot="16200000" flipH="1">
            <a:off x="1221348" y="5986529"/>
            <a:ext cx="285481" cy="21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446467" y="6149661"/>
            <a:ext cx="1867438" cy="6954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p:cNvCxnSpPr/>
          <p:nvPr/>
        </p:nvCxnSpPr>
        <p:spPr>
          <a:xfrm rot="5400000">
            <a:off x="2228045" y="4456089"/>
            <a:ext cx="1803043"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2290292" y="5342586"/>
            <a:ext cx="852153" cy="15025"/>
          </a:xfrm>
          <a:prstGeom prst="line">
            <a:avLst/>
          </a:prstGeom>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2496354" y="4994855"/>
            <a:ext cx="502276" cy="276999"/>
          </a:xfrm>
          <a:prstGeom prst="rect">
            <a:avLst/>
          </a:prstGeom>
          <a:noFill/>
        </p:spPr>
        <p:txBody>
          <a:bodyPr wrap="square" rtlCol="0">
            <a:spAutoFit/>
          </a:bodyPr>
          <a:lstStyle/>
          <a:p>
            <a:r>
              <a:rPr lang="en-US" sz="1200" dirty="0" smtClean="0"/>
              <a:t>no</a:t>
            </a:r>
            <a:endParaRPr lang="en-US" sz="1200" dirty="0"/>
          </a:p>
        </p:txBody>
      </p:sp>
      <p:sp>
        <p:nvSpPr>
          <p:cNvPr id="72" name="TextBox 71"/>
          <p:cNvSpPr txBox="1"/>
          <p:nvPr/>
        </p:nvSpPr>
        <p:spPr>
          <a:xfrm>
            <a:off x="837127" y="3412901"/>
            <a:ext cx="450760" cy="276999"/>
          </a:xfrm>
          <a:prstGeom prst="rect">
            <a:avLst/>
          </a:prstGeom>
          <a:noFill/>
        </p:spPr>
        <p:txBody>
          <a:bodyPr wrap="square" rtlCol="0">
            <a:spAutoFit/>
          </a:bodyPr>
          <a:lstStyle/>
          <a:p>
            <a:r>
              <a:rPr lang="en-US" sz="1200" dirty="0" smtClean="0"/>
              <a:t>Yes</a:t>
            </a:r>
            <a:endParaRPr lang="en-US" sz="1200" dirty="0"/>
          </a:p>
        </p:txBody>
      </p:sp>
      <p:sp>
        <p:nvSpPr>
          <p:cNvPr id="73" name="TextBox 72"/>
          <p:cNvSpPr txBox="1"/>
          <p:nvPr/>
        </p:nvSpPr>
        <p:spPr>
          <a:xfrm>
            <a:off x="796344" y="5831983"/>
            <a:ext cx="450760" cy="276999"/>
          </a:xfrm>
          <a:prstGeom prst="rect">
            <a:avLst/>
          </a:prstGeom>
          <a:noFill/>
        </p:spPr>
        <p:txBody>
          <a:bodyPr wrap="square" rtlCol="0">
            <a:spAutoFit/>
          </a:bodyPr>
          <a:lstStyle/>
          <a:p>
            <a:r>
              <a:rPr lang="en-US" sz="1200" dirty="0" smtClean="0"/>
              <a:t>Yes</a:t>
            </a:r>
            <a:endParaRPr lang="en-US" sz="1200" dirty="0"/>
          </a:p>
        </p:txBody>
      </p:sp>
      <p:sp>
        <p:nvSpPr>
          <p:cNvPr id="74" name="TextBox 73"/>
          <p:cNvSpPr txBox="1"/>
          <p:nvPr/>
        </p:nvSpPr>
        <p:spPr>
          <a:xfrm>
            <a:off x="502277" y="6375043"/>
            <a:ext cx="1777284" cy="276999"/>
          </a:xfrm>
          <a:prstGeom prst="rect">
            <a:avLst/>
          </a:prstGeom>
          <a:noFill/>
        </p:spPr>
        <p:txBody>
          <a:bodyPr wrap="square" rtlCol="0">
            <a:spAutoFit/>
          </a:bodyPr>
          <a:lstStyle/>
          <a:p>
            <a:pPr algn="ctr"/>
            <a:r>
              <a:rPr lang="en-US" sz="1200" dirty="0" smtClean="0"/>
              <a:t>Information for the user</a:t>
            </a:r>
            <a:endParaRPr lang="en-US" sz="1200" dirty="0"/>
          </a:p>
        </p:txBody>
      </p:sp>
      <p:sp>
        <p:nvSpPr>
          <p:cNvPr id="75" name="TextBox 74"/>
          <p:cNvSpPr txBox="1"/>
          <p:nvPr/>
        </p:nvSpPr>
        <p:spPr>
          <a:xfrm>
            <a:off x="3606085" y="1159099"/>
            <a:ext cx="5306095" cy="1200329"/>
          </a:xfrm>
          <a:prstGeom prst="rect">
            <a:avLst/>
          </a:prstGeom>
          <a:noFill/>
        </p:spPr>
        <p:txBody>
          <a:bodyPr wrap="square" rtlCol="0">
            <a:spAutoFit/>
          </a:bodyPr>
          <a:lstStyle/>
          <a:p>
            <a:pPr marL="342900" indent="-342900">
              <a:buFont typeface="+mj-lt"/>
              <a:buAutoNum type="arabicPeriod"/>
            </a:pPr>
            <a:r>
              <a:rPr lang="en-US" dirty="0" smtClean="0"/>
              <a:t>Measures for risk reduction by the construction of the machine</a:t>
            </a:r>
          </a:p>
          <a:p>
            <a:pPr marL="342900" indent="-342900"/>
            <a:r>
              <a:rPr lang="en-US" dirty="0" smtClean="0">
                <a:solidFill>
                  <a:schemeClr val="accent4">
                    <a:lumMod val="75000"/>
                  </a:schemeClr>
                </a:solidFill>
              </a:rPr>
              <a:t>	(Direct Safety: design measures)</a:t>
            </a:r>
          </a:p>
          <a:p>
            <a:pPr marL="342900" indent="-342900"/>
            <a:endParaRPr lang="en-US" dirty="0" smtClean="0">
              <a:solidFill>
                <a:schemeClr val="accent4">
                  <a:lumMod val="75000"/>
                </a:schemeClr>
              </a:solidFill>
            </a:endParaRPr>
          </a:p>
        </p:txBody>
      </p:sp>
      <p:sp>
        <p:nvSpPr>
          <p:cNvPr id="77" name="TextBox 76"/>
          <p:cNvSpPr txBox="1"/>
          <p:nvPr/>
        </p:nvSpPr>
        <p:spPr>
          <a:xfrm>
            <a:off x="3734873" y="2859107"/>
            <a:ext cx="4790941" cy="2862322"/>
          </a:xfrm>
          <a:prstGeom prst="rect">
            <a:avLst/>
          </a:prstGeom>
          <a:noFill/>
        </p:spPr>
        <p:txBody>
          <a:bodyPr wrap="square" rtlCol="0">
            <a:spAutoFit/>
          </a:bodyPr>
          <a:lstStyle/>
          <a:p>
            <a:pPr marL="342900" indent="-342900">
              <a:buAutoNum type="arabicPeriod" startAt="2"/>
            </a:pPr>
            <a:r>
              <a:rPr lang="en-US" dirty="0" smtClean="0"/>
              <a:t>Risk reduction by the use of technical safety devices and safety components</a:t>
            </a:r>
          </a:p>
          <a:p>
            <a:pPr marL="342900" indent="-342900"/>
            <a:r>
              <a:rPr lang="en-US" dirty="0" smtClean="0"/>
              <a:t>	</a:t>
            </a:r>
            <a:r>
              <a:rPr lang="en-US" dirty="0" smtClean="0">
                <a:solidFill>
                  <a:schemeClr val="accent4">
                    <a:lumMod val="75000"/>
                  </a:schemeClr>
                </a:solidFill>
              </a:rPr>
              <a:t>(Indirect Safety: technical measures)</a:t>
            </a:r>
          </a:p>
          <a:p>
            <a:pPr marL="342900" indent="-342900"/>
            <a:endParaRPr lang="en-US" dirty="0" smtClean="0"/>
          </a:p>
          <a:p>
            <a:pPr marL="342900" indent="-342900"/>
            <a:endParaRPr lang="en-US" dirty="0" smtClean="0"/>
          </a:p>
          <a:p>
            <a:pPr marL="342900" indent="-342900"/>
            <a:endParaRPr lang="en-US" dirty="0" smtClean="0"/>
          </a:p>
          <a:p>
            <a:pPr marL="342900" indent="-342900"/>
            <a:r>
              <a:rPr lang="en-US" dirty="0" smtClean="0"/>
              <a:t>3.</a:t>
            </a:r>
            <a:r>
              <a:rPr lang="en-US" dirty="0" smtClean="0">
                <a:solidFill>
                  <a:schemeClr val="accent4">
                    <a:lumMod val="75000"/>
                  </a:schemeClr>
                </a:solidFill>
              </a:rPr>
              <a:t>	</a:t>
            </a:r>
            <a:r>
              <a:rPr lang="en-US" dirty="0" smtClean="0"/>
              <a:t>Provide Information to the operator. Indication of remaining risks </a:t>
            </a:r>
          </a:p>
          <a:p>
            <a:pPr marL="342900" indent="-342900"/>
            <a:r>
              <a:rPr lang="en-US" dirty="0" smtClean="0"/>
              <a:t>	</a:t>
            </a:r>
            <a:r>
              <a:rPr lang="en-US" dirty="0" smtClean="0">
                <a:solidFill>
                  <a:schemeClr val="accent4">
                    <a:lumMod val="75000"/>
                  </a:schemeClr>
                </a:solidFill>
              </a:rPr>
              <a:t>(Indicative Safety: </a:t>
            </a:r>
            <a:r>
              <a:rPr lang="en-US" dirty="0" err="1" smtClean="0">
                <a:solidFill>
                  <a:schemeClr val="accent4">
                    <a:lumMod val="75000"/>
                  </a:schemeClr>
                </a:solidFill>
              </a:rPr>
              <a:t>organisational</a:t>
            </a:r>
            <a:r>
              <a:rPr lang="en-US" dirty="0" smtClean="0">
                <a:solidFill>
                  <a:schemeClr val="accent4">
                    <a:lumMod val="75000"/>
                  </a:schemeClr>
                </a:solidFill>
              </a:rPr>
              <a:t> measures)</a:t>
            </a:r>
            <a:endParaRPr lang="en-US" dirty="0">
              <a:solidFill>
                <a:schemeClr val="accent4">
                  <a:lumMod val="75000"/>
                </a:schemeClr>
              </a:solidFill>
            </a:endParaRPr>
          </a:p>
        </p:txBody>
      </p:sp>
      <p:sp>
        <p:nvSpPr>
          <p:cNvPr id="30" name="Text Placeholder 29"/>
          <p:cNvSpPr>
            <a:spLocks noGrp="1"/>
          </p:cNvSpPr>
          <p:nvPr>
            <p:ph type="body" idx="13"/>
          </p:nvPr>
        </p:nvSpPr>
        <p:spPr/>
        <p:txBody>
          <a:bodyPr/>
          <a:lstStyle/>
          <a:p>
            <a:r>
              <a:rPr lang="en-US" b="1" i="1" dirty="0" smtClean="0">
                <a:solidFill>
                  <a:schemeClr val="bg1"/>
                </a:solidFill>
              </a:rPr>
              <a:t>Training and Information for the user…</a:t>
            </a:r>
            <a:endParaRPr lang="en-US" b="1" i="1" dirty="0">
              <a:solidFill>
                <a:schemeClr val="bg1"/>
              </a:solidFill>
            </a:endParaRPr>
          </a:p>
        </p:txBody>
      </p:sp>
      <p:sp>
        <p:nvSpPr>
          <p:cNvPr id="31" name="TextBox 30"/>
          <p:cNvSpPr txBox="1"/>
          <p:nvPr/>
        </p:nvSpPr>
        <p:spPr>
          <a:xfrm>
            <a:off x="2949262" y="6027003"/>
            <a:ext cx="6194738" cy="830997"/>
          </a:xfrm>
          <a:prstGeom prst="rect">
            <a:avLst/>
          </a:prstGeom>
          <a:noFill/>
        </p:spPr>
        <p:txBody>
          <a:bodyPr wrap="square" rtlCol="0">
            <a:spAutoFit/>
          </a:bodyPr>
          <a:lstStyle/>
          <a:p>
            <a:pPr algn="ctr"/>
            <a:r>
              <a:rPr lang="en-US" sz="2400" b="1" i="1" dirty="0" smtClean="0">
                <a:solidFill>
                  <a:schemeClr val="accent1">
                    <a:lumMod val="75000"/>
                  </a:schemeClr>
                </a:solidFill>
              </a:rPr>
              <a:t>6 Steps to…</a:t>
            </a:r>
          </a:p>
          <a:p>
            <a:pPr algn="ctr"/>
            <a:r>
              <a:rPr lang="en-US" sz="2400" b="1" i="1" dirty="0" smtClean="0">
                <a:solidFill>
                  <a:schemeClr val="accent1">
                    <a:lumMod val="75000"/>
                  </a:schemeClr>
                </a:solidFill>
              </a:rPr>
              <a:t>Turning Workplaces Into Safe Places®</a:t>
            </a:r>
            <a:endParaRPr lang="en-US" sz="24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p:cNvSpPr>
            <a:spLocks noGrp="1"/>
          </p:cNvSpPr>
          <p:nvPr>
            <p:ph type="body" idx="13"/>
          </p:nvPr>
        </p:nvSpPr>
        <p:spPr/>
        <p:txBody>
          <a:bodyPr/>
          <a:lstStyle/>
          <a:p>
            <a:r>
              <a:rPr lang="en-US" b="1" i="1" dirty="0" smtClean="0">
                <a:solidFill>
                  <a:schemeClr val="bg1"/>
                </a:solidFill>
              </a:rPr>
              <a:t>Real Life Example and Implementation</a:t>
            </a:r>
            <a:endParaRPr lang="en-US" b="1" i="1" dirty="0">
              <a:solidFill>
                <a:schemeClr val="bg1"/>
              </a:solidFill>
            </a:endParaRPr>
          </a:p>
        </p:txBody>
      </p:sp>
      <p:pic>
        <p:nvPicPr>
          <p:cNvPr id="2050" name="Picture 2"/>
          <p:cNvPicPr>
            <a:picLocks noChangeAspect="1" noChangeArrowheads="1"/>
          </p:cNvPicPr>
          <p:nvPr/>
        </p:nvPicPr>
        <p:blipFill>
          <a:blip r:embed="rId3"/>
          <a:srcRect/>
          <a:stretch>
            <a:fillRect/>
          </a:stretch>
        </p:blipFill>
        <p:spPr bwMode="auto">
          <a:xfrm>
            <a:off x="0" y="1496227"/>
            <a:ext cx="9144000" cy="1238250"/>
          </a:xfrm>
          <a:prstGeom prst="rect">
            <a:avLst/>
          </a:prstGeom>
          <a:noFill/>
          <a:ln w="9525">
            <a:noFill/>
            <a:miter lim="800000"/>
            <a:headEnd/>
            <a:tailEnd/>
          </a:ln>
          <a:effectLst/>
        </p:spPr>
      </p:pic>
      <p:sp>
        <p:nvSpPr>
          <p:cNvPr id="31" name="TextBox 30"/>
          <p:cNvSpPr txBox="1"/>
          <p:nvPr/>
        </p:nvSpPr>
        <p:spPr>
          <a:xfrm>
            <a:off x="2434107" y="1455003"/>
            <a:ext cx="6194738" cy="830997"/>
          </a:xfrm>
          <a:prstGeom prst="rect">
            <a:avLst/>
          </a:prstGeom>
          <a:noFill/>
        </p:spPr>
        <p:txBody>
          <a:bodyPr wrap="square" rtlCol="0">
            <a:spAutoFit/>
          </a:bodyPr>
          <a:lstStyle/>
          <a:p>
            <a:pPr algn="ctr"/>
            <a:r>
              <a:rPr lang="en-US" sz="2400" b="1" i="1" dirty="0" smtClean="0">
                <a:solidFill>
                  <a:schemeClr val="bg1"/>
                </a:solidFill>
              </a:rPr>
              <a:t>6 Steps to…</a:t>
            </a:r>
          </a:p>
          <a:p>
            <a:pPr algn="ctr"/>
            <a:r>
              <a:rPr lang="en-US" sz="2400" b="1" i="1" dirty="0" smtClean="0">
                <a:solidFill>
                  <a:schemeClr val="bg1"/>
                </a:solidFill>
              </a:rPr>
              <a:t>Turning Workplaces Into Safe Places®</a:t>
            </a:r>
            <a:endParaRPr lang="en-US" sz="2400" dirty="0">
              <a:solidFill>
                <a:schemeClr val="bg1"/>
              </a:solidFill>
            </a:endParaRPr>
          </a:p>
        </p:txBody>
      </p:sp>
      <p:pic>
        <p:nvPicPr>
          <p:cNvPr id="2051" name="Picture 3"/>
          <p:cNvPicPr>
            <a:picLocks noChangeAspect="1" noChangeArrowheads="1"/>
          </p:cNvPicPr>
          <p:nvPr/>
        </p:nvPicPr>
        <p:blipFill>
          <a:blip r:embed="rId4"/>
          <a:srcRect/>
          <a:stretch>
            <a:fillRect/>
          </a:stretch>
        </p:blipFill>
        <p:spPr bwMode="auto">
          <a:xfrm>
            <a:off x="298763" y="3026535"/>
            <a:ext cx="4476750" cy="13716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a:srcRect/>
          <a:stretch>
            <a:fillRect/>
          </a:stretch>
        </p:blipFill>
        <p:spPr bwMode="auto">
          <a:xfrm>
            <a:off x="3636806" y="4647395"/>
            <a:ext cx="3905250" cy="2019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p:cNvSpPr>
            <a:spLocks noGrp="1"/>
          </p:cNvSpPr>
          <p:nvPr>
            <p:ph type="body" idx="13"/>
          </p:nvPr>
        </p:nvSpPr>
        <p:spPr/>
        <p:txBody>
          <a:bodyPr/>
          <a:lstStyle/>
          <a:p>
            <a:r>
              <a:rPr lang="en-US" b="1" i="1" dirty="0" smtClean="0">
                <a:solidFill>
                  <a:schemeClr val="bg1"/>
                </a:solidFill>
              </a:rPr>
              <a:t>Real Life Example and Implementation</a:t>
            </a:r>
            <a:endParaRPr lang="en-US" b="1" i="1" dirty="0">
              <a:solidFill>
                <a:schemeClr val="bg1"/>
              </a:solidFill>
            </a:endParaRPr>
          </a:p>
        </p:txBody>
      </p:sp>
      <p:pic>
        <p:nvPicPr>
          <p:cNvPr id="2050" name="Picture 2"/>
          <p:cNvPicPr>
            <a:picLocks noChangeAspect="1" noChangeArrowheads="1"/>
          </p:cNvPicPr>
          <p:nvPr/>
        </p:nvPicPr>
        <p:blipFill>
          <a:blip r:embed="rId3"/>
          <a:srcRect/>
          <a:stretch>
            <a:fillRect/>
          </a:stretch>
        </p:blipFill>
        <p:spPr bwMode="auto">
          <a:xfrm>
            <a:off x="0" y="1496227"/>
            <a:ext cx="9144000" cy="1238250"/>
          </a:xfrm>
          <a:prstGeom prst="rect">
            <a:avLst/>
          </a:prstGeom>
          <a:noFill/>
          <a:ln w="9525">
            <a:noFill/>
            <a:miter lim="800000"/>
            <a:headEnd/>
            <a:tailEnd/>
          </a:ln>
          <a:effectLst/>
        </p:spPr>
      </p:pic>
      <p:sp>
        <p:nvSpPr>
          <p:cNvPr id="31" name="TextBox 30"/>
          <p:cNvSpPr txBox="1"/>
          <p:nvPr/>
        </p:nvSpPr>
        <p:spPr>
          <a:xfrm>
            <a:off x="2434107" y="1416366"/>
            <a:ext cx="6194738" cy="830997"/>
          </a:xfrm>
          <a:prstGeom prst="rect">
            <a:avLst/>
          </a:prstGeom>
          <a:noFill/>
        </p:spPr>
        <p:txBody>
          <a:bodyPr wrap="square" rtlCol="0">
            <a:spAutoFit/>
          </a:bodyPr>
          <a:lstStyle/>
          <a:p>
            <a:pPr algn="ctr"/>
            <a:r>
              <a:rPr lang="en-US" sz="2400" b="1" i="1" dirty="0" smtClean="0">
                <a:solidFill>
                  <a:schemeClr val="bg1"/>
                </a:solidFill>
              </a:rPr>
              <a:t>6 Steps to…</a:t>
            </a:r>
          </a:p>
          <a:p>
            <a:pPr algn="ctr"/>
            <a:r>
              <a:rPr lang="en-US" sz="2400" b="1" i="1" dirty="0" smtClean="0">
                <a:solidFill>
                  <a:schemeClr val="bg1"/>
                </a:solidFill>
              </a:rPr>
              <a:t>Turning Workplaces Into Safe Places®</a:t>
            </a:r>
            <a:endParaRPr lang="en-US" sz="2400" dirty="0">
              <a:solidFill>
                <a:schemeClr val="bg1"/>
              </a:solidFill>
            </a:endParaRPr>
          </a:p>
        </p:txBody>
      </p:sp>
      <p:pic>
        <p:nvPicPr>
          <p:cNvPr id="2051" name="Picture 3"/>
          <p:cNvPicPr>
            <a:picLocks noChangeAspect="1" noChangeArrowheads="1"/>
          </p:cNvPicPr>
          <p:nvPr/>
        </p:nvPicPr>
        <p:blipFill>
          <a:blip r:embed="rId4"/>
          <a:srcRect/>
          <a:stretch>
            <a:fillRect/>
          </a:stretch>
        </p:blipFill>
        <p:spPr bwMode="auto">
          <a:xfrm>
            <a:off x="298763" y="3026535"/>
            <a:ext cx="4476750" cy="13716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a:srcRect/>
          <a:stretch>
            <a:fillRect/>
          </a:stretch>
        </p:blipFill>
        <p:spPr bwMode="auto">
          <a:xfrm>
            <a:off x="3636806" y="4647395"/>
            <a:ext cx="3905250" cy="2019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71977" y="5911403"/>
            <a:ext cx="6941713" cy="830997"/>
          </a:xfrm>
          <a:prstGeom prst="rect">
            <a:avLst/>
          </a:prstGeom>
          <a:noFill/>
        </p:spPr>
        <p:txBody>
          <a:bodyPr wrap="square" rtlCol="0">
            <a:spAutoFit/>
          </a:bodyPr>
          <a:lstStyle/>
          <a:p>
            <a:pPr algn="ctr"/>
            <a:r>
              <a:rPr lang="en-US" sz="2400" b="1" i="1" dirty="0" smtClean="0">
                <a:solidFill>
                  <a:schemeClr val="accent1">
                    <a:lumMod val="75000"/>
                  </a:schemeClr>
                </a:solidFill>
              </a:rPr>
              <a:t>6 Steps to…</a:t>
            </a:r>
          </a:p>
          <a:p>
            <a:pPr algn="ctr"/>
            <a:r>
              <a:rPr lang="en-US" sz="2400" b="1" i="1" dirty="0" smtClean="0">
                <a:solidFill>
                  <a:schemeClr val="accent1">
                    <a:lumMod val="75000"/>
                  </a:schemeClr>
                </a:solidFill>
              </a:rPr>
              <a:t>Turning Workplaces Into Safe Places®</a:t>
            </a:r>
            <a:endParaRPr lang="en-US" sz="2400" dirty="0">
              <a:solidFill>
                <a:schemeClr val="accent1">
                  <a:lumMod val="75000"/>
                </a:schemeClr>
              </a:solidFill>
            </a:endParaRPr>
          </a:p>
        </p:txBody>
      </p:sp>
      <p:sp>
        <p:nvSpPr>
          <p:cNvPr id="6" name="TextBox 5"/>
          <p:cNvSpPr txBox="1"/>
          <p:nvPr/>
        </p:nvSpPr>
        <p:spPr>
          <a:xfrm>
            <a:off x="1996225" y="3026535"/>
            <a:ext cx="5293218" cy="707886"/>
          </a:xfrm>
          <a:prstGeom prst="rect">
            <a:avLst/>
          </a:prstGeom>
          <a:noFill/>
        </p:spPr>
        <p:txBody>
          <a:bodyPr wrap="square" rtlCol="0">
            <a:spAutoFit/>
          </a:bodyPr>
          <a:lstStyle/>
          <a:p>
            <a:pPr algn="ctr"/>
            <a:r>
              <a:rPr lang="en-US" sz="4000" b="1" i="1" dirty="0" smtClean="0">
                <a:solidFill>
                  <a:schemeClr val="accent2">
                    <a:lumMod val="75000"/>
                  </a:schemeClr>
                </a:solidFill>
              </a:rPr>
              <a:t>Thank you …</a:t>
            </a:r>
            <a:endParaRPr lang="en-US" sz="4000" b="1" i="1"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1598725" y="578949"/>
            <a:ext cx="6012690" cy="48513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1171977" y="5911403"/>
            <a:ext cx="6941713" cy="830997"/>
          </a:xfrm>
          <a:prstGeom prst="rect">
            <a:avLst/>
          </a:prstGeom>
          <a:noFill/>
        </p:spPr>
        <p:txBody>
          <a:bodyPr wrap="square" rtlCol="0">
            <a:spAutoFit/>
          </a:bodyPr>
          <a:lstStyle/>
          <a:p>
            <a:pPr algn="ctr"/>
            <a:r>
              <a:rPr lang="en-US" sz="2400" b="1" i="1" dirty="0" smtClean="0">
                <a:solidFill>
                  <a:schemeClr val="accent1">
                    <a:lumMod val="75000"/>
                  </a:schemeClr>
                </a:solidFill>
              </a:rPr>
              <a:t>6 Steps to…</a:t>
            </a:r>
          </a:p>
          <a:p>
            <a:pPr algn="ctr"/>
            <a:r>
              <a:rPr lang="en-US" sz="2400" b="1" i="1" dirty="0" smtClean="0">
                <a:solidFill>
                  <a:schemeClr val="accent1">
                    <a:lumMod val="75000"/>
                  </a:schemeClr>
                </a:solidFill>
              </a:rPr>
              <a:t>Turning Workplaces Into Safe Places®</a:t>
            </a:r>
            <a:endParaRPr lang="en-US" sz="2400" dirty="0">
              <a:solidFill>
                <a:schemeClr val="accent1">
                  <a:lumMod val="75000"/>
                </a:schemeClr>
              </a:solidFill>
            </a:endParaRPr>
          </a:p>
        </p:txBody>
      </p:sp>
      <p:sp>
        <p:nvSpPr>
          <p:cNvPr id="9" name="Text Placeholder 8"/>
          <p:cNvSpPr>
            <a:spLocks noGrp="1"/>
          </p:cNvSpPr>
          <p:nvPr>
            <p:ph type="body" idx="13"/>
          </p:nvPr>
        </p:nvSpPr>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p:txBody>
          <a:bodyPr/>
          <a:lstStyle/>
          <a:p>
            <a:r>
              <a:rPr lang="en-US" dirty="0" smtClean="0">
                <a:solidFill>
                  <a:schemeClr val="bg1"/>
                </a:solidFill>
              </a:rPr>
              <a:t>Machine guarding</a:t>
            </a:r>
            <a:endParaRPr lang="en-US" dirty="0">
              <a:solidFill>
                <a:schemeClr val="bg1"/>
              </a:solidFill>
            </a:endParaRPr>
          </a:p>
        </p:txBody>
      </p:sp>
      <p:sp>
        <p:nvSpPr>
          <p:cNvPr id="6" name="TextBox 5"/>
          <p:cNvSpPr txBox="1"/>
          <p:nvPr/>
        </p:nvSpPr>
        <p:spPr>
          <a:xfrm>
            <a:off x="772732" y="875764"/>
            <a:ext cx="6941713" cy="830997"/>
          </a:xfrm>
          <a:prstGeom prst="rect">
            <a:avLst/>
          </a:prstGeom>
          <a:noFill/>
        </p:spPr>
        <p:txBody>
          <a:bodyPr wrap="square" rtlCol="0">
            <a:spAutoFit/>
          </a:bodyPr>
          <a:lstStyle/>
          <a:p>
            <a:pPr algn="ctr"/>
            <a:r>
              <a:rPr lang="en-US" sz="2400" b="1" i="1" dirty="0" smtClean="0">
                <a:solidFill>
                  <a:schemeClr val="accent1">
                    <a:lumMod val="75000"/>
                  </a:schemeClr>
                </a:solidFill>
              </a:rPr>
              <a:t>6 Steps to…</a:t>
            </a:r>
          </a:p>
          <a:p>
            <a:pPr algn="ctr"/>
            <a:r>
              <a:rPr lang="en-US" sz="2400" b="1" i="1" dirty="0" smtClean="0">
                <a:solidFill>
                  <a:schemeClr val="accent1">
                    <a:lumMod val="75000"/>
                  </a:schemeClr>
                </a:solidFill>
              </a:rPr>
              <a:t>Turning Workplaces Into Safe Places®</a:t>
            </a:r>
            <a:endParaRPr lang="en-US" sz="2400" dirty="0">
              <a:solidFill>
                <a:schemeClr val="accent1">
                  <a:lumMod val="75000"/>
                </a:schemeClr>
              </a:solidFill>
            </a:endParaRPr>
          </a:p>
        </p:txBody>
      </p:sp>
      <p:sp>
        <p:nvSpPr>
          <p:cNvPr id="11" name="TextBox 10"/>
          <p:cNvSpPr txBox="1"/>
          <p:nvPr/>
        </p:nvSpPr>
        <p:spPr>
          <a:xfrm>
            <a:off x="1287888" y="2601533"/>
            <a:ext cx="7070502" cy="2031325"/>
          </a:xfrm>
          <a:prstGeom prst="rect">
            <a:avLst/>
          </a:prstGeom>
          <a:noFill/>
        </p:spPr>
        <p:txBody>
          <a:bodyPr wrap="square" rtlCol="0">
            <a:spAutoFit/>
          </a:bodyPr>
          <a:lstStyle/>
          <a:p>
            <a:pPr lvl="1">
              <a:buFont typeface="Arial" pitchFamily="34" charset="0"/>
              <a:buChar char="•"/>
            </a:pPr>
            <a:r>
              <a:rPr lang="en-US" dirty="0" smtClean="0"/>
              <a:t>  Safety Audit / Risk Assessment</a:t>
            </a:r>
          </a:p>
          <a:p>
            <a:pPr lvl="1">
              <a:buFont typeface="Arial" pitchFamily="34" charset="0"/>
              <a:buChar char="•"/>
            </a:pPr>
            <a:r>
              <a:rPr lang="en-US" dirty="0" smtClean="0"/>
              <a:t>  PSR (Pre Start Safety Review)</a:t>
            </a:r>
          </a:p>
          <a:p>
            <a:pPr lvl="1">
              <a:buFont typeface="Arial" pitchFamily="34" charset="0"/>
              <a:buChar char="•"/>
            </a:pPr>
            <a:r>
              <a:rPr lang="en-US" dirty="0" smtClean="0"/>
              <a:t>  Safety Products Solution</a:t>
            </a:r>
          </a:p>
          <a:p>
            <a:pPr lvl="1">
              <a:buFont typeface="Arial" pitchFamily="34" charset="0"/>
              <a:buChar char="•"/>
            </a:pPr>
            <a:r>
              <a:rPr lang="en-US" dirty="0" smtClean="0"/>
              <a:t>  Engineering And Installation</a:t>
            </a:r>
          </a:p>
          <a:p>
            <a:pPr lvl="1">
              <a:buFont typeface="Arial" pitchFamily="34" charset="0"/>
              <a:buChar char="•"/>
            </a:pPr>
            <a:r>
              <a:rPr lang="en-US" dirty="0" smtClean="0"/>
              <a:t>  PSR Signing Off…</a:t>
            </a:r>
          </a:p>
          <a:p>
            <a:pPr lvl="1">
              <a:buFont typeface="Arial" pitchFamily="34" charset="0"/>
              <a:buChar char="•"/>
            </a:pPr>
            <a:r>
              <a:rPr lang="en-US" dirty="0" smtClean="0"/>
              <a:t>  Training and Documentation</a:t>
            </a:r>
          </a:p>
          <a:p>
            <a:pPr lvl="1">
              <a:buFont typeface="Arial" pitchFamily="34" charset="0"/>
              <a:buChar char="•"/>
            </a:pP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1515416" y="2677734"/>
            <a:ext cx="194256" cy="194256"/>
          </a:xfrm>
          <a:prstGeom prst="rect">
            <a:avLst/>
          </a:prstGeom>
          <a:noFill/>
          <a:ln w="9525">
            <a:noFill/>
            <a:miter lim="800000"/>
            <a:headEnd/>
            <a:tailEnd/>
          </a:ln>
          <a:effectLst/>
        </p:spPr>
      </p:pic>
      <p:pic>
        <p:nvPicPr>
          <p:cNvPr id="17" name="Picture 2"/>
          <p:cNvPicPr>
            <a:picLocks noChangeAspect="1" noChangeArrowheads="1"/>
          </p:cNvPicPr>
          <p:nvPr/>
        </p:nvPicPr>
        <p:blipFill>
          <a:blip r:embed="rId3" cstate="print"/>
          <a:srcRect/>
          <a:stretch>
            <a:fillRect/>
          </a:stretch>
        </p:blipFill>
        <p:spPr bwMode="auto">
          <a:xfrm>
            <a:off x="1526148" y="2933165"/>
            <a:ext cx="194256" cy="194256"/>
          </a:xfrm>
          <a:prstGeom prst="rect">
            <a:avLst/>
          </a:prstGeom>
          <a:noFill/>
          <a:ln w="9525">
            <a:noFill/>
            <a:miter lim="800000"/>
            <a:headEnd/>
            <a:tailEnd/>
          </a:ln>
          <a:effectLst/>
        </p:spPr>
      </p:pic>
      <p:pic>
        <p:nvPicPr>
          <p:cNvPr id="18" name="Picture 2"/>
          <p:cNvPicPr>
            <a:picLocks noChangeAspect="1" noChangeArrowheads="1"/>
          </p:cNvPicPr>
          <p:nvPr/>
        </p:nvPicPr>
        <p:blipFill>
          <a:blip r:embed="rId3" cstate="print"/>
          <a:srcRect/>
          <a:stretch>
            <a:fillRect/>
          </a:stretch>
        </p:blipFill>
        <p:spPr bwMode="auto">
          <a:xfrm>
            <a:off x="1536881" y="3201474"/>
            <a:ext cx="194256" cy="194256"/>
          </a:xfrm>
          <a:prstGeom prst="rect">
            <a:avLst/>
          </a:prstGeom>
          <a:noFill/>
          <a:ln w="9525">
            <a:noFill/>
            <a:miter lim="800000"/>
            <a:headEnd/>
            <a:tailEnd/>
          </a:ln>
          <a:effectLst/>
        </p:spPr>
      </p:pic>
      <p:pic>
        <p:nvPicPr>
          <p:cNvPr id="19" name="Picture 2"/>
          <p:cNvPicPr>
            <a:picLocks noChangeAspect="1" noChangeArrowheads="1"/>
          </p:cNvPicPr>
          <p:nvPr/>
        </p:nvPicPr>
        <p:blipFill>
          <a:blip r:embed="rId3" cstate="print"/>
          <a:srcRect/>
          <a:stretch>
            <a:fillRect/>
          </a:stretch>
        </p:blipFill>
        <p:spPr bwMode="auto">
          <a:xfrm>
            <a:off x="1534734" y="3482664"/>
            <a:ext cx="194256" cy="194256"/>
          </a:xfrm>
          <a:prstGeom prst="rect">
            <a:avLst/>
          </a:prstGeom>
          <a:noFill/>
          <a:ln w="9525">
            <a:noFill/>
            <a:miter lim="800000"/>
            <a:headEnd/>
            <a:tailEnd/>
          </a:ln>
          <a:effectLst/>
        </p:spPr>
      </p:pic>
      <p:pic>
        <p:nvPicPr>
          <p:cNvPr id="20" name="Picture 2"/>
          <p:cNvPicPr>
            <a:picLocks noChangeAspect="1" noChangeArrowheads="1"/>
          </p:cNvPicPr>
          <p:nvPr/>
        </p:nvPicPr>
        <p:blipFill>
          <a:blip r:embed="rId4" cstate="print"/>
          <a:srcRect/>
          <a:stretch>
            <a:fillRect/>
          </a:stretch>
        </p:blipFill>
        <p:spPr bwMode="auto">
          <a:xfrm>
            <a:off x="1549762" y="3763853"/>
            <a:ext cx="177082" cy="177082"/>
          </a:xfrm>
          <a:prstGeom prst="rect">
            <a:avLst/>
          </a:prstGeom>
          <a:noFill/>
          <a:ln w="9525">
            <a:noFill/>
            <a:miter lim="800000"/>
            <a:headEnd/>
            <a:tailEnd/>
          </a:ln>
          <a:effectLst/>
        </p:spPr>
      </p:pic>
      <p:pic>
        <p:nvPicPr>
          <p:cNvPr id="21" name="Picture 2"/>
          <p:cNvPicPr>
            <a:picLocks noChangeAspect="1" noChangeArrowheads="1"/>
          </p:cNvPicPr>
          <p:nvPr/>
        </p:nvPicPr>
        <p:blipFill>
          <a:blip r:embed="rId3" cstate="print"/>
          <a:srcRect/>
          <a:stretch>
            <a:fillRect/>
          </a:stretch>
        </p:blipFill>
        <p:spPr bwMode="auto">
          <a:xfrm>
            <a:off x="1539027" y="4040748"/>
            <a:ext cx="194256" cy="1942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srcRect/>
          <a:stretch>
            <a:fillRect/>
          </a:stretch>
        </p:blipFill>
        <p:spPr bwMode="auto">
          <a:xfrm>
            <a:off x="553791" y="2423710"/>
            <a:ext cx="4069724" cy="32134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Rectangle 8"/>
          <p:cNvSpPr/>
          <p:nvPr/>
        </p:nvSpPr>
        <p:spPr>
          <a:xfrm>
            <a:off x="5186420" y="1557202"/>
            <a:ext cx="3365152" cy="369332"/>
          </a:xfrm>
          <a:prstGeom prst="rect">
            <a:avLst/>
          </a:prstGeom>
        </p:spPr>
        <p:txBody>
          <a:bodyPr wrap="none">
            <a:spAutoFit/>
          </a:bodyPr>
          <a:lstStyle/>
          <a:p>
            <a:r>
              <a:rPr lang="en-US" dirty="0" smtClean="0"/>
              <a:t>Safety Audit / Risk Assessment</a:t>
            </a:r>
            <a:endParaRPr lang="en-US" dirty="0"/>
          </a:p>
        </p:txBody>
      </p:sp>
      <p:sp>
        <p:nvSpPr>
          <p:cNvPr id="10" name="TextBox 9"/>
          <p:cNvSpPr txBox="1"/>
          <p:nvPr/>
        </p:nvSpPr>
        <p:spPr>
          <a:xfrm>
            <a:off x="772732" y="682581"/>
            <a:ext cx="6941713" cy="830997"/>
          </a:xfrm>
          <a:prstGeom prst="rect">
            <a:avLst/>
          </a:prstGeom>
          <a:noFill/>
        </p:spPr>
        <p:txBody>
          <a:bodyPr wrap="square" rtlCol="0">
            <a:spAutoFit/>
          </a:bodyPr>
          <a:lstStyle/>
          <a:p>
            <a:pPr algn="ctr"/>
            <a:r>
              <a:rPr lang="en-US" sz="2400" b="1" i="1" dirty="0" smtClean="0">
                <a:solidFill>
                  <a:schemeClr val="accent1">
                    <a:lumMod val="75000"/>
                  </a:schemeClr>
                </a:solidFill>
              </a:rPr>
              <a:t>6 Steps to…</a:t>
            </a:r>
          </a:p>
          <a:p>
            <a:pPr algn="ctr"/>
            <a:r>
              <a:rPr lang="en-US" sz="2400" b="1" i="1" dirty="0" smtClean="0">
                <a:solidFill>
                  <a:schemeClr val="accent1">
                    <a:lumMod val="75000"/>
                  </a:schemeClr>
                </a:solidFill>
              </a:rPr>
              <a:t>Turning Workplaces Into Safe Places®</a:t>
            </a:r>
            <a:endParaRPr lang="en-US" sz="2400" dirty="0">
              <a:solidFill>
                <a:schemeClr val="accent1">
                  <a:lumMod val="75000"/>
                </a:schemeClr>
              </a:solidFill>
            </a:endParaRPr>
          </a:p>
        </p:txBody>
      </p:sp>
      <p:pic>
        <p:nvPicPr>
          <p:cNvPr id="11" name="Picture 2"/>
          <p:cNvPicPr>
            <a:picLocks noChangeAspect="1" noChangeArrowheads="1"/>
          </p:cNvPicPr>
          <p:nvPr/>
        </p:nvPicPr>
        <p:blipFill>
          <a:blip r:embed="rId4" cstate="print"/>
          <a:srcRect/>
          <a:stretch>
            <a:fillRect/>
          </a:stretch>
        </p:blipFill>
        <p:spPr bwMode="auto">
          <a:xfrm>
            <a:off x="5324159" y="1982835"/>
            <a:ext cx="3484989" cy="4703174"/>
          </a:xfrm>
          <a:prstGeom prst="rect">
            <a:avLst/>
          </a:prstGeom>
          <a:noFill/>
          <a:ln w="9525">
            <a:noFill/>
            <a:miter lim="800000"/>
            <a:headEnd/>
            <a:tailEnd/>
          </a:ln>
        </p:spPr>
      </p:pic>
      <p:sp>
        <p:nvSpPr>
          <p:cNvPr id="12" name="Text Placeholder 11"/>
          <p:cNvSpPr>
            <a:spLocks noGrp="1"/>
          </p:cNvSpPr>
          <p:nvPr>
            <p:ph type="body" idx="13"/>
          </p:nvPr>
        </p:nvSpPr>
        <p:spPr/>
        <p:txBody>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2125013" y="1443788"/>
            <a:ext cx="4572001" cy="5414212"/>
          </a:xfrm>
          <a:prstGeom prst="rect">
            <a:avLst/>
          </a:prstGeom>
          <a:noFill/>
          <a:ln w="9525">
            <a:noFill/>
            <a:miter lim="800000"/>
            <a:headEnd/>
            <a:tailEnd/>
          </a:ln>
          <a:effectLst/>
        </p:spPr>
      </p:pic>
      <p:sp>
        <p:nvSpPr>
          <p:cNvPr id="4" name="TextBox 3"/>
          <p:cNvSpPr txBox="1"/>
          <p:nvPr/>
        </p:nvSpPr>
        <p:spPr>
          <a:xfrm>
            <a:off x="7044744" y="6375042"/>
            <a:ext cx="1906073" cy="215444"/>
          </a:xfrm>
          <a:prstGeom prst="rect">
            <a:avLst/>
          </a:prstGeom>
          <a:noFill/>
        </p:spPr>
        <p:txBody>
          <a:bodyPr wrap="square" rtlCol="0">
            <a:spAutoFit/>
          </a:bodyPr>
          <a:lstStyle/>
          <a:p>
            <a:r>
              <a:rPr lang="en-US" sz="800" dirty="0" smtClean="0"/>
              <a:t>Source: 12 100-1</a:t>
            </a:r>
            <a:endParaRPr lang="en-US" sz="800" dirty="0"/>
          </a:p>
        </p:txBody>
      </p:sp>
      <p:sp>
        <p:nvSpPr>
          <p:cNvPr id="5" name="TextBox 4"/>
          <p:cNvSpPr txBox="1"/>
          <p:nvPr/>
        </p:nvSpPr>
        <p:spPr>
          <a:xfrm>
            <a:off x="772732" y="682581"/>
            <a:ext cx="6941713" cy="830997"/>
          </a:xfrm>
          <a:prstGeom prst="rect">
            <a:avLst/>
          </a:prstGeom>
          <a:noFill/>
        </p:spPr>
        <p:txBody>
          <a:bodyPr wrap="square" rtlCol="0">
            <a:spAutoFit/>
          </a:bodyPr>
          <a:lstStyle/>
          <a:p>
            <a:pPr algn="ctr"/>
            <a:r>
              <a:rPr lang="en-US" sz="2400" b="1" i="1" dirty="0" smtClean="0">
                <a:solidFill>
                  <a:schemeClr val="accent1">
                    <a:lumMod val="75000"/>
                  </a:schemeClr>
                </a:solidFill>
              </a:rPr>
              <a:t>6 Steps to…</a:t>
            </a:r>
          </a:p>
          <a:p>
            <a:pPr algn="ctr"/>
            <a:r>
              <a:rPr lang="en-US" sz="2400" b="1" i="1" dirty="0" smtClean="0">
                <a:solidFill>
                  <a:schemeClr val="accent1">
                    <a:lumMod val="75000"/>
                  </a:schemeClr>
                </a:solidFill>
              </a:rPr>
              <a:t>Turning Workplaces Into Safe Places®</a:t>
            </a:r>
            <a:endParaRPr lang="en-US" sz="2400" dirty="0">
              <a:solidFill>
                <a:schemeClr val="accent1">
                  <a:lumMod val="75000"/>
                </a:schemeClr>
              </a:solidFill>
            </a:endParaRPr>
          </a:p>
        </p:txBody>
      </p:sp>
      <p:sp>
        <p:nvSpPr>
          <p:cNvPr id="6" name="Text Placeholder 5"/>
          <p:cNvSpPr>
            <a:spLocks noGrp="1"/>
          </p:cNvSpPr>
          <p:nvPr>
            <p:ph type="body" idx="13"/>
          </p:nvPr>
        </p:nvSpPr>
        <p:spPr/>
        <p:txBody>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72732" y="643944"/>
            <a:ext cx="6941713" cy="830997"/>
          </a:xfrm>
          <a:prstGeom prst="rect">
            <a:avLst/>
          </a:prstGeom>
          <a:noFill/>
        </p:spPr>
        <p:txBody>
          <a:bodyPr wrap="square" rtlCol="0">
            <a:spAutoFit/>
          </a:bodyPr>
          <a:lstStyle/>
          <a:p>
            <a:pPr algn="ctr"/>
            <a:r>
              <a:rPr lang="en-US" sz="2400" b="1" i="1" dirty="0" smtClean="0">
                <a:solidFill>
                  <a:schemeClr val="accent1">
                    <a:lumMod val="75000"/>
                  </a:schemeClr>
                </a:solidFill>
              </a:rPr>
              <a:t>6 Steps to…</a:t>
            </a:r>
          </a:p>
          <a:p>
            <a:pPr algn="ctr"/>
            <a:r>
              <a:rPr lang="en-US" sz="2400" b="1" i="1" dirty="0" smtClean="0">
                <a:solidFill>
                  <a:schemeClr val="accent1">
                    <a:lumMod val="75000"/>
                  </a:schemeClr>
                </a:solidFill>
              </a:rPr>
              <a:t>Turning Workplaces Into Safe Places®</a:t>
            </a:r>
            <a:endParaRPr lang="en-US" sz="2400" dirty="0">
              <a:solidFill>
                <a:schemeClr val="accent1">
                  <a:lumMod val="75000"/>
                </a:schemeClr>
              </a:solidFill>
            </a:endParaRPr>
          </a:p>
        </p:txBody>
      </p:sp>
      <p:sp>
        <p:nvSpPr>
          <p:cNvPr id="12" name="Text Placeholder 11"/>
          <p:cNvSpPr>
            <a:spLocks noGrp="1"/>
          </p:cNvSpPr>
          <p:nvPr>
            <p:ph type="body" idx="13"/>
          </p:nvPr>
        </p:nvSpPr>
        <p:spPr/>
        <p:txBody>
          <a:bodyPr/>
          <a:lstStyle/>
          <a:p>
            <a:endParaRPr lang="en-US"/>
          </a:p>
        </p:txBody>
      </p:sp>
      <p:sp>
        <p:nvSpPr>
          <p:cNvPr id="7" name="Rectangle 6"/>
          <p:cNvSpPr/>
          <p:nvPr/>
        </p:nvSpPr>
        <p:spPr>
          <a:xfrm>
            <a:off x="3451539" y="1779687"/>
            <a:ext cx="5499278" cy="5078313"/>
          </a:xfrm>
          <a:prstGeom prst="rect">
            <a:avLst/>
          </a:prstGeom>
        </p:spPr>
        <p:txBody>
          <a:bodyPr wrap="square">
            <a:spAutoFit/>
          </a:bodyPr>
          <a:lstStyle/>
          <a:p>
            <a:pPr lvl="2">
              <a:buFont typeface="Arial" pitchFamily="34" charset="0"/>
              <a:buChar char="•"/>
            </a:pPr>
            <a:r>
              <a:rPr lang="en-US" dirty="0" smtClean="0"/>
              <a:t>A pre-start review is a written report that details measures taken to ensure that the construction, addition, modification and or installation of a new apparatus, protective element or process is compliant with current standards before production begins. </a:t>
            </a:r>
            <a:endParaRPr lang="en-US" dirty="0" smtClean="0"/>
          </a:p>
          <a:p>
            <a:pPr lvl="2"/>
            <a:endParaRPr lang="en-US" dirty="0" smtClean="0"/>
          </a:p>
          <a:p>
            <a:pPr lvl="2">
              <a:lnSpc>
                <a:spcPct val="90000"/>
              </a:lnSpc>
              <a:buFont typeface="Arial" pitchFamily="34" charset="0"/>
              <a:buChar char="•"/>
            </a:pPr>
            <a:r>
              <a:rPr lang="en-US" dirty="0" smtClean="0"/>
              <a:t>Pre-Start Health &amp; Safety Review is a report written by a professional engineer** that details the measures necessary for compliance with applicable sections</a:t>
            </a:r>
            <a:r>
              <a:rPr lang="en-US" dirty="0" smtClean="0"/>
              <a:t>.</a:t>
            </a:r>
          </a:p>
          <a:p>
            <a:pPr lvl="2">
              <a:lnSpc>
                <a:spcPct val="90000"/>
              </a:lnSpc>
              <a:buFont typeface="Arial" pitchFamily="34" charset="0"/>
              <a:buChar char="•"/>
            </a:pPr>
            <a:endParaRPr lang="en-US" dirty="0" smtClean="0"/>
          </a:p>
          <a:p>
            <a:pPr lvl="2">
              <a:lnSpc>
                <a:spcPct val="90000"/>
              </a:lnSpc>
              <a:buFont typeface="Arial" pitchFamily="34" charset="0"/>
              <a:buChar char="•"/>
            </a:pPr>
            <a:r>
              <a:rPr lang="en-US" dirty="0" smtClean="0"/>
              <a:t>This is done at the design stage and the report will outline the steps needed for compliance. These steps or measures are to be completed by the employer before any production operation begins.</a:t>
            </a:r>
          </a:p>
          <a:p>
            <a:pPr lvl="2"/>
            <a:endParaRPr lang="en-US" dirty="0"/>
          </a:p>
        </p:txBody>
      </p:sp>
      <p:sp>
        <p:nvSpPr>
          <p:cNvPr id="13" name="TextBox 12"/>
          <p:cNvSpPr txBox="1"/>
          <p:nvPr/>
        </p:nvSpPr>
        <p:spPr>
          <a:xfrm>
            <a:off x="4365939" y="1455312"/>
            <a:ext cx="3335628" cy="369332"/>
          </a:xfrm>
          <a:prstGeom prst="rect">
            <a:avLst/>
          </a:prstGeom>
          <a:noFill/>
        </p:spPr>
        <p:txBody>
          <a:bodyPr wrap="square" rtlCol="0">
            <a:spAutoFit/>
          </a:bodyPr>
          <a:lstStyle/>
          <a:p>
            <a:r>
              <a:rPr lang="en-US" dirty="0" smtClean="0"/>
              <a:t>Pre-start Review </a:t>
            </a:r>
            <a:endParaRPr lang="en-US" dirty="0"/>
          </a:p>
        </p:txBody>
      </p:sp>
      <p:pic>
        <p:nvPicPr>
          <p:cNvPr id="1026" name="Picture 2"/>
          <p:cNvPicPr>
            <a:picLocks noChangeAspect="1" noChangeArrowheads="1"/>
          </p:cNvPicPr>
          <p:nvPr/>
        </p:nvPicPr>
        <p:blipFill>
          <a:blip r:embed="rId4"/>
          <a:srcRect/>
          <a:stretch>
            <a:fillRect/>
          </a:stretch>
        </p:blipFill>
        <p:spPr bwMode="auto">
          <a:xfrm>
            <a:off x="450761" y="4048552"/>
            <a:ext cx="3797323" cy="27450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1027" name="Object 3">
            <a:hlinkClick r:id="" action="ppaction://ole?verb=0"/>
          </p:cNvPr>
          <p:cNvGraphicFramePr>
            <a:graphicFrameLocks/>
          </p:cNvGraphicFramePr>
          <p:nvPr/>
        </p:nvGraphicFramePr>
        <p:xfrm>
          <a:off x="0" y="1416677"/>
          <a:ext cx="2775397" cy="2533136"/>
        </p:xfrm>
        <a:graphic>
          <a:graphicData uri="http://schemas.openxmlformats.org/presentationml/2006/ole">
            <p:oleObj spid="_x0000_s1027" name="Microsoft ClipArt Gallery" r:id="rId5" imgW="3024000" imgH="3251160" progId="MS_ClipArt_Gallery">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38402" y="649146"/>
            <a:ext cx="4336026" cy="7669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187680" y="1991234"/>
            <a:ext cx="2359742" cy="6046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426541" y="826124"/>
            <a:ext cx="2256503" cy="369332"/>
          </a:xfrm>
          <a:prstGeom prst="rect">
            <a:avLst/>
          </a:prstGeom>
          <a:noFill/>
        </p:spPr>
        <p:txBody>
          <a:bodyPr wrap="square" rtlCol="0">
            <a:spAutoFit/>
          </a:bodyPr>
          <a:lstStyle/>
          <a:p>
            <a:pPr algn="ctr"/>
            <a:r>
              <a:rPr lang="en-US" b="1" dirty="0" smtClean="0">
                <a:solidFill>
                  <a:schemeClr val="bg1"/>
                </a:solidFill>
              </a:rPr>
              <a:t>Safety Equipment</a:t>
            </a:r>
            <a:endParaRPr lang="en-US" b="1" dirty="0">
              <a:solidFill>
                <a:schemeClr val="bg1"/>
              </a:solidFill>
            </a:endParaRPr>
          </a:p>
        </p:txBody>
      </p:sp>
      <p:sp>
        <p:nvSpPr>
          <p:cNvPr id="7" name="Rectangle 6"/>
          <p:cNvSpPr/>
          <p:nvPr/>
        </p:nvSpPr>
        <p:spPr>
          <a:xfrm>
            <a:off x="7924802" y="3195674"/>
            <a:ext cx="1214227" cy="3883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19086" y="4213294"/>
            <a:ext cx="1214284" cy="727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92363" y="4218211"/>
            <a:ext cx="1214284" cy="727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075472" y="4218232"/>
            <a:ext cx="1194621" cy="7423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334000" y="4223125"/>
            <a:ext cx="1214284" cy="727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40890" y="4218211"/>
            <a:ext cx="1214284" cy="727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631857" y="4223128"/>
            <a:ext cx="1214284" cy="727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929716" y="4223127"/>
            <a:ext cx="1214284" cy="727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329088" y="3200594"/>
            <a:ext cx="2517038" cy="3883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807112" y="3190766"/>
            <a:ext cx="2463033" cy="3883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31065" y="3190761"/>
            <a:ext cx="1233944" cy="3883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817744" y="1996154"/>
            <a:ext cx="2359742" cy="6046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519061" y="3180933"/>
            <a:ext cx="1233944" cy="3883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266369" y="2084624"/>
            <a:ext cx="2256503" cy="369332"/>
          </a:xfrm>
          <a:prstGeom prst="rect">
            <a:avLst/>
          </a:prstGeom>
          <a:noFill/>
        </p:spPr>
        <p:txBody>
          <a:bodyPr wrap="square" rtlCol="0">
            <a:spAutoFit/>
          </a:bodyPr>
          <a:lstStyle/>
          <a:p>
            <a:pPr algn="ctr"/>
            <a:r>
              <a:rPr lang="en-US" b="1" dirty="0" smtClean="0">
                <a:solidFill>
                  <a:schemeClr val="bg1"/>
                </a:solidFill>
              </a:rPr>
              <a:t>Separating</a:t>
            </a:r>
            <a:endParaRPr lang="en-US" b="1" dirty="0">
              <a:solidFill>
                <a:schemeClr val="bg1"/>
              </a:solidFill>
            </a:endParaRPr>
          </a:p>
        </p:txBody>
      </p:sp>
      <p:sp>
        <p:nvSpPr>
          <p:cNvPr id="22" name="TextBox 21"/>
          <p:cNvSpPr txBox="1"/>
          <p:nvPr/>
        </p:nvSpPr>
        <p:spPr>
          <a:xfrm>
            <a:off x="4862017" y="2084624"/>
            <a:ext cx="2256503" cy="369332"/>
          </a:xfrm>
          <a:prstGeom prst="rect">
            <a:avLst/>
          </a:prstGeom>
          <a:noFill/>
        </p:spPr>
        <p:txBody>
          <a:bodyPr wrap="square" rtlCol="0">
            <a:spAutoFit/>
          </a:bodyPr>
          <a:lstStyle/>
          <a:p>
            <a:pPr algn="ctr"/>
            <a:r>
              <a:rPr lang="en-US" b="1" dirty="0" smtClean="0">
                <a:solidFill>
                  <a:schemeClr val="bg1"/>
                </a:solidFill>
              </a:rPr>
              <a:t>Non-Separating</a:t>
            </a:r>
            <a:endParaRPr lang="en-US" b="1" dirty="0">
              <a:solidFill>
                <a:schemeClr val="bg1"/>
              </a:solidFill>
            </a:endParaRPr>
          </a:p>
        </p:txBody>
      </p:sp>
      <p:sp>
        <p:nvSpPr>
          <p:cNvPr id="23" name="Rectangle 22"/>
          <p:cNvSpPr/>
          <p:nvPr/>
        </p:nvSpPr>
        <p:spPr>
          <a:xfrm>
            <a:off x="314670" y="5663518"/>
            <a:ext cx="1214284" cy="5211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587947" y="5668435"/>
            <a:ext cx="1214284" cy="5211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871056" y="5668456"/>
            <a:ext cx="1194621" cy="5317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309424" y="5673349"/>
            <a:ext cx="1214284" cy="5211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607281" y="5673352"/>
            <a:ext cx="1214284" cy="5211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905140" y="5673351"/>
            <a:ext cx="1214284" cy="5211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295057" y="3239888"/>
            <a:ext cx="1140455" cy="276999"/>
          </a:xfrm>
          <a:prstGeom prst="rect">
            <a:avLst/>
          </a:prstGeom>
          <a:noFill/>
        </p:spPr>
        <p:txBody>
          <a:bodyPr wrap="square" rtlCol="0">
            <a:spAutoFit/>
          </a:bodyPr>
          <a:lstStyle/>
          <a:p>
            <a:pPr algn="ctr"/>
            <a:r>
              <a:rPr lang="en-US" sz="1200" b="1" dirty="0" smtClean="0">
                <a:solidFill>
                  <a:schemeClr val="bg1"/>
                </a:solidFill>
              </a:rPr>
              <a:t>Fixed</a:t>
            </a:r>
            <a:endParaRPr lang="en-US" sz="1200" b="1" dirty="0">
              <a:solidFill>
                <a:schemeClr val="bg1"/>
              </a:solidFill>
            </a:endParaRPr>
          </a:p>
        </p:txBody>
      </p:sp>
      <p:sp>
        <p:nvSpPr>
          <p:cNvPr id="30" name="TextBox 29"/>
          <p:cNvSpPr txBox="1"/>
          <p:nvPr/>
        </p:nvSpPr>
        <p:spPr>
          <a:xfrm>
            <a:off x="1553557" y="3244808"/>
            <a:ext cx="1140455" cy="276999"/>
          </a:xfrm>
          <a:prstGeom prst="rect">
            <a:avLst/>
          </a:prstGeom>
          <a:noFill/>
        </p:spPr>
        <p:txBody>
          <a:bodyPr wrap="square" rtlCol="0">
            <a:spAutoFit/>
          </a:bodyPr>
          <a:lstStyle/>
          <a:p>
            <a:pPr algn="ctr"/>
            <a:r>
              <a:rPr lang="en-US" sz="1200" b="1" dirty="0" smtClean="0">
                <a:solidFill>
                  <a:schemeClr val="bg1"/>
                </a:solidFill>
              </a:rPr>
              <a:t>Movable</a:t>
            </a:r>
            <a:endParaRPr lang="en-US" sz="1200" b="1" dirty="0">
              <a:solidFill>
                <a:schemeClr val="bg1"/>
              </a:solidFill>
            </a:endParaRPr>
          </a:p>
        </p:txBody>
      </p:sp>
      <p:sp>
        <p:nvSpPr>
          <p:cNvPr id="31" name="TextBox 30"/>
          <p:cNvSpPr txBox="1"/>
          <p:nvPr/>
        </p:nvSpPr>
        <p:spPr>
          <a:xfrm>
            <a:off x="7954189" y="3244808"/>
            <a:ext cx="1140455" cy="276999"/>
          </a:xfrm>
          <a:prstGeom prst="rect">
            <a:avLst/>
          </a:prstGeom>
          <a:noFill/>
        </p:spPr>
        <p:txBody>
          <a:bodyPr wrap="square" rtlCol="0">
            <a:spAutoFit/>
          </a:bodyPr>
          <a:lstStyle/>
          <a:p>
            <a:pPr algn="ctr"/>
            <a:r>
              <a:rPr lang="en-US" sz="1200" b="1" dirty="0" smtClean="0">
                <a:solidFill>
                  <a:schemeClr val="bg1"/>
                </a:solidFill>
              </a:rPr>
              <a:t>Movable</a:t>
            </a:r>
            <a:endParaRPr lang="en-US" sz="1200" b="1" dirty="0">
              <a:solidFill>
                <a:schemeClr val="bg1"/>
              </a:solidFill>
            </a:endParaRPr>
          </a:p>
        </p:txBody>
      </p:sp>
      <p:sp>
        <p:nvSpPr>
          <p:cNvPr id="32" name="TextBox 31"/>
          <p:cNvSpPr txBox="1"/>
          <p:nvPr/>
        </p:nvSpPr>
        <p:spPr>
          <a:xfrm>
            <a:off x="5343921" y="3244804"/>
            <a:ext cx="2462894" cy="276999"/>
          </a:xfrm>
          <a:prstGeom prst="rect">
            <a:avLst/>
          </a:prstGeom>
          <a:noFill/>
        </p:spPr>
        <p:txBody>
          <a:bodyPr wrap="square" rtlCol="0">
            <a:spAutoFit/>
          </a:bodyPr>
          <a:lstStyle/>
          <a:p>
            <a:pPr algn="ctr"/>
            <a:r>
              <a:rPr lang="en-US" sz="1200" b="1" dirty="0" smtClean="0">
                <a:solidFill>
                  <a:schemeClr val="bg1"/>
                </a:solidFill>
              </a:rPr>
              <a:t>Localized</a:t>
            </a:r>
            <a:endParaRPr lang="en-US" sz="1200" b="1" dirty="0">
              <a:solidFill>
                <a:schemeClr val="bg1"/>
              </a:solidFill>
            </a:endParaRPr>
          </a:p>
        </p:txBody>
      </p:sp>
      <p:sp>
        <p:nvSpPr>
          <p:cNvPr id="33" name="TextBox 32"/>
          <p:cNvSpPr txBox="1"/>
          <p:nvPr/>
        </p:nvSpPr>
        <p:spPr>
          <a:xfrm>
            <a:off x="2826933" y="3234976"/>
            <a:ext cx="2462894" cy="276999"/>
          </a:xfrm>
          <a:prstGeom prst="rect">
            <a:avLst/>
          </a:prstGeom>
          <a:noFill/>
        </p:spPr>
        <p:txBody>
          <a:bodyPr wrap="square" rtlCol="0">
            <a:spAutoFit/>
          </a:bodyPr>
          <a:lstStyle/>
          <a:p>
            <a:pPr algn="ctr"/>
            <a:r>
              <a:rPr lang="en-US" sz="1200" b="1" dirty="0" smtClean="0">
                <a:solidFill>
                  <a:schemeClr val="bg1"/>
                </a:solidFill>
              </a:rPr>
              <a:t>Approach/person detection</a:t>
            </a:r>
            <a:endParaRPr lang="en-US" sz="1200" b="1" dirty="0">
              <a:solidFill>
                <a:schemeClr val="bg1"/>
              </a:solidFill>
            </a:endParaRPr>
          </a:p>
        </p:txBody>
      </p:sp>
      <p:sp>
        <p:nvSpPr>
          <p:cNvPr id="34" name="TextBox 33"/>
          <p:cNvSpPr txBox="1"/>
          <p:nvPr/>
        </p:nvSpPr>
        <p:spPr>
          <a:xfrm>
            <a:off x="255733" y="4247672"/>
            <a:ext cx="1140455" cy="646331"/>
          </a:xfrm>
          <a:prstGeom prst="rect">
            <a:avLst/>
          </a:prstGeom>
          <a:noFill/>
        </p:spPr>
        <p:txBody>
          <a:bodyPr wrap="square" rtlCol="0">
            <a:spAutoFit/>
          </a:bodyPr>
          <a:lstStyle/>
          <a:p>
            <a:pPr algn="ctr"/>
            <a:r>
              <a:rPr lang="en-US" sz="1200" b="1" dirty="0" smtClean="0">
                <a:solidFill>
                  <a:schemeClr val="bg1"/>
                </a:solidFill>
              </a:rPr>
              <a:t>Fence, Barrier, requires tool</a:t>
            </a:r>
            <a:endParaRPr lang="en-US" sz="1200" b="1" dirty="0">
              <a:solidFill>
                <a:schemeClr val="bg1"/>
              </a:solidFill>
            </a:endParaRPr>
          </a:p>
        </p:txBody>
      </p:sp>
      <p:sp>
        <p:nvSpPr>
          <p:cNvPr id="35" name="TextBox 34"/>
          <p:cNvSpPr txBox="1"/>
          <p:nvPr/>
        </p:nvSpPr>
        <p:spPr>
          <a:xfrm>
            <a:off x="1543758" y="4237840"/>
            <a:ext cx="1140455" cy="646331"/>
          </a:xfrm>
          <a:prstGeom prst="rect">
            <a:avLst/>
          </a:prstGeom>
          <a:noFill/>
        </p:spPr>
        <p:txBody>
          <a:bodyPr wrap="square" rtlCol="0">
            <a:spAutoFit/>
          </a:bodyPr>
          <a:lstStyle/>
          <a:p>
            <a:pPr algn="ctr"/>
            <a:r>
              <a:rPr lang="en-US" sz="1200" b="1" dirty="0" smtClean="0">
                <a:solidFill>
                  <a:schemeClr val="bg1"/>
                </a:solidFill>
              </a:rPr>
              <a:t>Doors, interlocked guards</a:t>
            </a:r>
            <a:endParaRPr lang="en-US" sz="1200" b="1" dirty="0">
              <a:solidFill>
                <a:schemeClr val="bg1"/>
              </a:solidFill>
            </a:endParaRPr>
          </a:p>
        </p:txBody>
      </p:sp>
      <p:sp>
        <p:nvSpPr>
          <p:cNvPr id="36" name="TextBox 35"/>
          <p:cNvSpPr txBox="1"/>
          <p:nvPr/>
        </p:nvSpPr>
        <p:spPr>
          <a:xfrm>
            <a:off x="2797372" y="4252588"/>
            <a:ext cx="1140455" cy="461665"/>
          </a:xfrm>
          <a:prstGeom prst="rect">
            <a:avLst/>
          </a:prstGeom>
          <a:noFill/>
        </p:spPr>
        <p:txBody>
          <a:bodyPr wrap="square" rtlCol="0">
            <a:spAutoFit/>
          </a:bodyPr>
          <a:lstStyle/>
          <a:p>
            <a:pPr algn="ctr"/>
            <a:r>
              <a:rPr lang="en-US" sz="1200" b="1" dirty="0" smtClean="0">
                <a:solidFill>
                  <a:schemeClr val="bg1"/>
                </a:solidFill>
              </a:rPr>
              <a:t>Mechanical, Tactile</a:t>
            </a:r>
            <a:endParaRPr lang="en-US" sz="1200" b="1" dirty="0">
              <a:solidFill>
                <a:schemeClr val="bg1"/>
              </a:solidFill>
            </a:endParaRPr>
          </a:p>
        </p:txBody>
      </p:sp>
      <p:sp>
        <p:nvSpPr>
          <p:cNvPr id="37" name="TextBox 36"/>
          <p:cNvSpPr txBox="1"/>
          <p:nvPr/>
        </p:nvSpPr>
        <p:spPr>
          <a:xfrm>
            <a:off x="4085397" y="4242756"/>
            <a:ext cx="1140455" cy="461665"/>
          </a:xfrm>
          <a:prstGeom prst="rect">
            <a:avLst/>
          </a:prstGeom>
          <a:noFill/>
        </p:spPr>
        <p:txBody>
          <a:bodyPr wrap="square" rtlCol="0">
            <a:spAutoFit/>
          </a:bodyPr>
          <a:lstStyle/>
          <a:p>
            <a:pPr algn="ctr"/>
            <a:r>
              <a:rPr lang="en-US" sz="1200" b="1" dirty="0" smtClean="0">
                <a:solidFill>
                  <a:schemeClr val="bg1"/>
                </a:solidFill>
              </a:rPr>
              <a:t>Electro Sensitive</a:t>
            </a:r>
            <a:endParaRPr lang="en-US" sz="1200" b="1" dirty="0">
              <a:solidFill>
                <a:schemeClr val="bg1"/>
              </a:solidFill>
            </a:endParaRPr>
          </a:p>
        </p:txBody>
      </p:sp>
      <p:sp>
        <p:nvSpPr>
          <p:cNvPr id="38" name="TextBox 37"/>
          <p:cNvSpPr txBox="1"/>
          <p:nvPr/>
        </p:nvSpPr>
        <p:spPr>
          <a:xfrm>
            <a:off x="5363591" y="4252588"/>
            <a:ext cx="1140455" cy="461665"/>
          </a:xfrm>
          <a:prstGeom prst="rect">
            <a:avLst/>
          </a:prstGeom>
          <a:noFill/>
        </p:spPr>
        <p:txBody>
          <a:bodyPr wrap="square" rtlCol="0">
            <a:spAutoFit/>
          </a:bodyPr>
          <a:lstStyle/>
          <a:p>
            <a:pPr algn="ctr"/>
            <a:r>
              <a:rPr lang="en-US" sz="1200" b="1" dirty="0" smtClean="0">
                <a:solidFill>
                  <a:schemeClr val="bg1"/>
                </a:solidFill>
              </a:rPr>
              <a:t>Two-Hand Control</a:t>
            </a:r>
            <a:endParaRPr lang="en-US" sz="1200" b="1" dirty="0">
              <a:solidFill>
                <a:schemeClr val="bg1"/>
              </a:solidFill>
            </a:endParaRPr>
          </a:p>
        </p:txBody>
      </p:sp>
      <p:sp>
        <p:nvSpPr>
          <p:cNvPr id="39" name="TextBox 38"/>
          <p:cNvSpPr txBox="1"/>
          <p:nvPr/>
        </p:nvSpPr>
        <p:spPr>
          <a:xfrm>
            <a:off x="6651616" y="4242756"/>
            <a:ext cx="1140455" cy="461665"/>
          </a:xfrm>
          <a:prstGeom prst="rect">
            <a:avLst/>
          </a:prstGeom>
          <a:noFill/>
        </p:spPr>
        <p:txBody>
          <a:bodyPr wrap="square" rtlCol="0">
            <a:spAutoFit/>
          </a:bodyPr>
          <a:lstStyle/>
          <a:p>
            <a:pPr algn="ctr"/>
            <a:r>
              <a:rPr lang="en-US" sz="1200" b="1" dirty="0" smtClean="0">
                <a:solidFill>
                  <a:schemeClr val="bg1"/>
                </a:solidFill>
              </a:rPr>
              <a:t>Emergency Off</a:t>
            </a:r>
            <a:endParaRPr lang="en-US" sz="1200" b="1" dirty="0">
              <a:solidFill>
                <a:schemeClr val="bg1"/>
              </a:solidFill>
            </a:endParaRPr>
          </a:p>
        </p:txBody>
      </p:sp>
      <p:sp>
        <p:nvSpPr>
          <p:cNvPr id="40" name="TextBox 39"/>
          <p:cNvSpPr txBox="1"/>
          <p:nvPr/>
        </p:nvSpPr>
        <p:spPr>
          <a:xfrm>
            <a:off x="7969108" y="4247676"/>
            <a:ext cx="1140455" cy="461665"/>
          </a:xfrm>
          <a:prstGeom prst="rect">
            <a:avLst/>
          </a:prstGeom>
          <a:noFill/>
        </p:spPr>
        <p:txBody>
          <a:bodyPr wrap="square" rtlCol="0">
            <a:spAutoFit/>
          </a:bodyPr>
          <a:lstStyle/>
          <a:p>
            <a:pPr algn="ctr"/>
            <a:r>
              <a:rPr lang="en-US" sz="1200" b="1" dirty="0" smtClean="0">
                <a:solidFill>
                  <a:schemeClr val="bg1"/>
                </a:solidFill>
              </a:rPr>
              <a:t>Enabling Device</a:t>
            </a:r>
            <a:endParaRPr lang="en-US" sz="1200" b="1" dirty="0">
              <a:solidFill>
                <a:schemeClr val="bg1"/>
              </a:solidFill>
            </a:endParaRPr>
          </a:p>
        </p:txBody>
      </p:sp>
      <p:sp>
        <p:nvSpPr>
          <p:cNvPr id="41" name="TextBox 40"/>
          <p:cNvSpPr txBox="1"/>
          <p:nvPr/>
        </p:nvSpPr>
        <p:spPr>
          <a:xfrm>
            <a:off x="334393" y="5712644"/>
            <a:ext cx="1140455" cy="276999"/>
          </a:xfrm>
          <a:prstGeom prst="rect">
            <a:avLst/>
          </a:prstGeom>
          <a:noFill/>
        </p:spPr>
        <p:txBody>
          <a:bodyPr wrap="square" rtlCol="0">
            <a:spAutoFit/>
          </a:bodyPr>
          <a:lstStyle/>
          <a:p>
            <a:pPr algn="ctr"/>
            <a:r>
              <a:rPr lang="en-US" sz="1200" b="1" dirty="0" smtClean="0">
                <a:solidFill>
                  <a:schemeClr val="bg1"/>
                </a:solidFill>
              </a:rPr>
              <a:t>Safety Mat</a:t>
            </a:r>
            <a:endParaRPr lang="en-US" sz="1200" b="1" dirty="0">
              <a:solidFill>
                <a:schemeClr val="bg1"/>
              </a:solidFill>
            </a:endParaRPr>
          </a:p>
        </p:txBody>
      </p:sp>
      <p:sp>
        <p:nvSpPr>
          <p:cNvPr id="42" name="TextBox 41"/>
          <p:cNvSpPr txBox="1"/>
          <p:nvPr/>
        </p:nvSpPr>
        <p:spPr>
          <a:xfrm>
            <a:off x="1622418" y="5702812"/>
            <a:ext cx="1140455" cy="276999"/>
          </a:xfrm>
          <a:prstGeom prst="rect">
            <a:avLst/>
          </a:prstGeom>
          <a:noFill/>
        </p:spPr>
        <p:txBody>
          <a:bodyPr wrap="square" rtlCol="0">
            <a:spAutoFit/>
          </a:bodyPr>
          <a:lstStyle/>
          <a:p>
            <a:pPr algn="ctr"/>
            <a:r>
              <a:rPr lang="en-US" sz="1200" b="1" dirty="0" smtClean="0">
                <a:solidFill>
                  <a:schemeClr val="bg1"/>
                </a:solidFill>
              </a:rPr>
              <a:t>Safety Edge</a:t>
            </a:r>
            <a:endParaRPr lang="en-US" sz="1200" b="1" dirty="0">
              <a:solidFill>
                <a:schemeClr val="bg1"/>
              </a:solidFill>
            </a:endParaRPr>
          </a:p>
        </p:txBody>
      </p:sp>
      <p:sp>
        <p:nvSpPr>
          <p:cNvPr id="43" name="TextBox 42"/>
          <p:cNvSpPr txBox="1"/>
          <p:nvPr/>
        </p:nvSpPr>
        <p:spPr>
          <a:xfrm>
            <a:off x="2876032" y="5717560"/>
            <a:ext cx="1140455" cy="461665"/>
          </a:xfrm>
          <a:prstGeom prst="rect">
            <a:avLst/>
          </a:prstGeom>
          <a:noFill/>
        </p:spPr>
        <p:txBody>
          <a:bodyPr wrap="square" rtlCol="0">
            <a:spAutoFit/>
          </a:bodyPr>
          <a:lstStyle/>
          <a:p>
            <a:pPr algn="ctr"/>
            <a:r>
              <a:rPr lang="en-US" sz="1200" b="1" dirty="0" smtClean="0">
                <a:solidFill>
                  <a:schemeClr val="bg1"/>
                </a:solidFill>
              </a:rPr>
              <a:t>Safety Bumper</a:t>
            </a:r>
            <a:endParaRPr lang="en-US" sz="1200" b="1" dirty="0">
              <a:solidFill>
                <a:schemeClr val="bg1"/>
              </a:solidFill>
            </a:endParaRPr>
          </a:p>
        </p:txBody>
      </p:sp>
      <p:sp>
        <p:nvSpPr>
          <p:cNvPr id="44" name="TextBox 43"/>
          <p:cNvSpPr txBox="1"/>
          <p:nvPr/>
        </p:nvSpPr>
        <p:spPr>
          <a:xfrm>
            <a:off x="5324267" y="5717560"/>
            <a:ext cx="1140455" cy="461665"/>
          </a:xfrm>
          <a:prstGeom prst="rect">
            <a:avLst/>
          </a:prstGeom>
          <a:noFill/>
        </p:spPr>
        <p:txBody>
          <a:bodyPr wrap="square" rtlCol="0">
            <a:spAutoFit/>
          </a:bodyPr>
          <a:lstStyle/>
          <a:p>
            <a:pPr algn="ctr"/>
            <a:r>
              <a:rPr lang="en-US" sz="1200" b="1" dirty="0" smtClean="0">
                <a:solidFill>
                  <a:schemeClr val="bg1"/>
                </a:solidFill>
              </a:rPr>
              <a:t>AOPD</a:t>
            </a:r>
          </a:p>
          <a:p>
            <a:pPr algn="ctr"/>
            <a:r>
              <a:rPr lang="en-US" sz="1200" b="1" dirty="0" smtClean="0">
                <a:solidFill>
                  <a:schemeClr val="bg1"/>
                </a:solidFill>
              </a:rPr>
              <a:t>Light curtain</a:t>
            </a:r>
            <a:endParaRPr lang="en-US" sz="1200" b="1" dirty="0">
              <a:solidFill>
                <a:schemeClr val="bg1"/>
              </a:solidFill>
            </a:endParaRPr>
          </a:p>
        </p:txBody>
      </p:sp>
      <p:sp>
        <p:nvSpPr>
          <p:cNvPr id="45" name="TextBox 44"/>
          <p:cNvSpPr txBox="1"/>
          <p:nvPr/>
        </p:nvSpPr>
        <p:spPr>
          <a:xfrm>
            <a:off x="6612292" y="5707728"/>
            <a:ext cx="1140455" cy="461665"/>
          </a:xfrm>
          <a:prstGeom prst="rect">
            <a:avLst/>
          </a:prstGeom>
          <a:noFill/>
        </p:spPr>
        <p:txBody>
          <a:bodyPr wrap="square" rtlCol="0">
            <a:spAutoFit/>
          </a:bodyPr>
          <a:lstStyle/>
          <a:p>
            <a:pPr algn="ctr"/>
            <a:r>
              <a:rPr lang="en-US" sz="1200" b="1" dirty="0" smtClean="0">
                <a:solidFill>
                  <a:schemeClr val="bg1"/>
                </a:solidFill>
              </a:rPr>
              <a:t>AOPDDR</a:t>
            </a:r>
          </a:p>
          <a:p>
            <a:pPr algn="ctr"/>
            <a:r>
              <a:rPr lang="en-US" sz="1200" b="1" dirty="0" smtClean="0">
                <a:solidFill>
                  <a:schemeClr val="bg1"/>
                </a:solidFill>
              </a:rPr>
              <a:t>Scanner</a:t>
            </a:r>
            <a:endParaRPr lang="en-US" sz="1200" b="1" dirty="0">
              <a:solidFill>
                <a:schemeClr val="bg1"/>
              </a:solidFill>
            </a:endParaRPr>
          </a:p>
        </p:txBody>
      </p:sp>
      <p:sp>
        <p:nvSpPr>
          <p:cNvPr id="46" name="TextBox 45"/>
          <p:cNvSpPr txBox="1"/>
          <p:nvPr/>
        </p:nvSpPr>
        <p:spPr>
          <a:xfrm>
            <a:off x="7929784" y="5712648"/>
            <a:ext cx="1140455" cy="461665"/>
          </a:xfrm>
          <a:prstGeom prst="rect">
            <a:avLst/>
          </a:prstGeom>
          <a:noFill/>
        </p:spPr>
        <p:txBody>
          <a:bodyPr wrap="square" rtlCol="0">
            <a:spAutoFit/>
          </a:bodyPr>
          <a:lstStyle/>
          <a:p>
            <a:pPr algn="ctr"/>
            <a:r>
              <a:rPr lang="en-US" sz="1200" b="1" dirty="0" smtClean="0">
                <a:solidFill>
                  <a:schemeClr val="bg1"/>
                </a:solidFill>
              </a:rPr>
              <a:t>PIPDS</a:t>
            </a:r>
          </a:p>
          <a:p>
            <a:pPr algn="ctr"/>
            <a:r>
              <a:rPr lang="en-US" sz="1200" b="1" dirty="0" smtClean="0">
                <a:solidFill>
                  <a:schemeClr val="bg1"/>
                </a:solidFill>
              </a:rPr>
              <a:t>Light beam</a:t>
            </a:r>
            <a:endParaRPr lang="en-US" sz="1200" b="1" dirty="0">
              <a:solidFill>
                <a:schemeClr val="bg1"/>
              </a:solidFill>
            </a:endParaRPr>
          </a:p>
        </p:txBody>
      </p:sp>
      <p:cxnSp>
        <p:nvCxnSpPr>
          <p:cNvPr id="49" name="Elbow Connector 48"/>
          <p:cNvCxnSpPr>
            <a:stCxn id="4" idx="2"/>
            <a:endCxn id="5" idx="0"/>
          </p:cNvCxnSpPr>
          <p:nvPr/>
        </p:nvCxnSpPr>
        <p:spPr>
          <a:xfrm rot="5400000">
            <a:off x="3699397" y="1084216"/>
            <a:ext cx="575172" cy="1238864"/>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Elbow Connector 50"/>
          <p:cNvCxnSpPr>
            <a:stCxn id="4" idx="2"/>
            <a:endCxn id="19" idx="0"/>
          </p:cNvCxnSpPr>
          <p:nvPr/>
        </p:nvCxnSpPr>
        <p:spPr>
          <a:xfrm rot="16200000" flipH="1">
            <a:off x="5011969" y="1010508"/>
            <a:ext cx="580092" cy="13912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Elbow Connector 52"/>
          <p:cNvCxnSpPr>
            <a:stCxn id="5" idx="2"/>
            <a:endCxn id="18" idx="0"/>
          </p:cNvCxnSpPr>
          <p:nvPr/>
        </p:nvCxnSpPr>
        <p:spPr>
          <a:xfrm rot="5400000">
            <a:off x="1810373" y="1633582"/>
            <a:ext cx="594843" cy="2519514"/>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Elbow Connector 56"/>
          <p:cNvCxnSpPr/>
          <p:nvPr/>
        </p:nvCxnSpPr>
        <p:spPr>
          <a:xfrm rot="5400000">
            <a:off x="4722699" y="1916309"/>
            <a:ext cx="589928" cy="1958986"/>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Elbow Connector 60"/>
          <p:cNvCxnSpPr>
            <a:stCxn id="19" idx="2"/>
            <a:endCxn id="7" idx="0"/>
          </p:cNvCxnSpPr>
          <p:nvPr/>
        </p:nvCxnSpPr>
        <p:spPr>
          <a:xfrm rot="16200000" flipH="1">
            <a:off x="6967347" y="1631105"/>
            <a:ext cx="594836" cy="2534301"/>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Shape 62"/>
          <p:cNvCxnSpPr/>
          <p:nvPr/>
        </p:nvCxnSpPr>
        <p:spPr>
          <a:xfrm>
            <a:off x="5992764" y="2895655"/>
            <a:ext cx="594843" cy="29495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Elbow Connector 64"/>
          <p:cNvCxnSpPr>
            <a:stCxn id="18" idx="2"/>
            <a:endCxn id="12" idx="0"/>
          </p:cNvCxnSpPr>
          <p:nvPr/>
        </p:nvCxnSpPr>
        <p:spPr>
          <a:xfrm rot="5400000">
            <a:off x="528506" y="3898680"/>
            <a:ext cx="639058" cy="5"/>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2" name="Elbow Connector 71"/>
          <p:cNvCxnSpPr/>
          <p:nvPr/>
        </p:nvCxnSpPr>
        <p:spPr>
          <a:xfrm rot="5400000">
            <a:off x="6875201" y="3888852"/>
            <a:ext cx="639058" cy="5"/>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3" name="Elbow Connector 72"/>
          <p:cNvCxnSpPr/>
          <p:nvPr/>
        </p:nvCxnSpPr>
        <p:spPr>
          <a:xfrm rot="5400000">
            <a:off x="8192724" y="3893768"/>
            <a:ext cx="639058" cy="5"/>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5" name="Elbow Connector 74"/>
          <p:cNvCxnSpPr/>
          <p:nvPr/>
        </p:nvCxnSpPr>
        <p:spPr>
          <a:xfrm rot="5400000">
            <a:off x="3030788" y="3879021"/>
            <a:ext cx="639058" cy="5"/>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6" name="Elbow Connector 75"/>
          <p:cNvCxnSpPr/>
          <p:nvPr/>
        </p:nvCxnSpPr>
        <p:spPr>
          <a:xfrm rot="5400000">
            <a:off x="4343395" y="3893770"/>
            <a:ext cx="639058" cy="5"/>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7" name="Elbow Connector 76"/>
          <p:cNvCxnSpPr/>
          <p:nvPr/>
        </p:nvCxnSpPr>
        <p:spPr>
          <a:xfrm rot="5400000">
            <a:off x="5582260" y="3879021"/>
            <a:ext cx="639058" cy="5"/>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8" name="Elbow Connector 77"/>
          <p:cNvCxnSpPr/>
          <p:nvPr/>
        </p:nvCxnSpPr>
        <p:spPr>
          <a:xfrm rot="5400000">
            <a:off x="1777178" y="3893772"/>
            <a:ext cx="639058" cy="5"/>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a:off x="1801810" y="4061060"/>
            <a:ext cx="717698" cy="2477693"/>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8" name="Shape 87"/>
          <p:cNvCxnSpPr/>
          <p:nvPr/>
        </p:nvCxnSpPr>
        <p:spPr>
          <a:xfrm rot="10800000" flipV="1">
            <a:off x="2192646" y="5299641"/>
            <a:ext cx="599718" cy="393185"/>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0" name="Shape 89"/>
          <p:cNvCxnSpPr/>
          <p:nvPr/>
        </p:nvCxnSpPr>
        <p:spPr>
          <a:xfrm>
            <a:off x="2807112" y="5295338"/>
            <a:ext cx="661255" cy="373577"/>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2" name="Elbow Connector 91"/>
          <p:cNvCxnSpPr>
            <a:stCxn id="10" idx="2"/>
            <a:endCxn id="28" idx="0"/>
          </p:cNvCxnSpPr>
          <p:nvPr/>
        </p:nvCxnSpPr>
        <p:spPr>
          <a:xfrm rot="16200000" flipH="1">
            <a:off x="6236141" y="3397209"/>
            <a:ext cx="712783" cy="3839499"/>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4" name="Elbow Connector 93"/>
          <p:cNvCxnSpPr/>
          <p:nvPr/>
        </p:nvCxnSpPr>
        <p:spPr>
          <a:xfrm rot="16200000" flipH="1">
            <a:off x="7033789" y="5483191"/>
            <a:ext cx="348977" cy="1229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6" name="Shape 95"/>
          <p:cNvCxnSpPr/>
          <p:nvPr/>
        </p:nvCxnSpPr>
        <p:spPr>
          <a:xfrm rot="10800000" flipV="1">
            <a:off x="5940841" y="5314390"/>
            <a:ext cx="1285565" cy="363722"/>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8" name="Elbow Connector 97"/>
          <p:cNvCxnSpPr>
            <a:endCxn id="20" idx="0"/>
          </p:cNvCxnSpPr>
          <p:nvPr/>
        </p:nvCxnSpPr>
        <p:spPr>
          <a:xfrm rot="16200000" flipH="1">
            <a:off x="1972591" y="3017490"/>
            <a:ext cx="290041" cy="36844"/>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89" name="Text Placeholder 88"/>
          <p:cNvSpPr>
            <a:spLocks noGrp="1"/>
          </p:cNvSpPr>
          <p:nvPr>
            <p:ph type="body" idx="13"/>
          </p:nvPr>
        </p:nvSpPr>
        <p:spPr/>
        <p:txBody>
          <a:bodyPr/>
          <a:lstStyle/>
          <a:p>
            <a:endParaRPr lang="en-US" dirty="0"/>
          </a:p>
        </p:txBody>
      </p:sp>
      <p:sp>
        <p:nvSpPr>
          <p:cNvPr id="91" name="Text Placeholder 1"/>
          <p:cNvSpPr txBox="1">
            <a:spLocks/>
          </p:cNvSpPr>
          <p:nvPr/>
        </p:nvSpPr>
        <p:spPr>
          <a:xfrm>
            <a:off x="3127828" y="0"/>
            <a:ext cx="6016172" cy="595086"/>
          </a:xfrm>
          <a:prstGeom prst="rect">
            <a:avLst/>
          </a:prstGeom>
        </p:spPr>
        <p:txBody>
          <a:bodyPr wrap="none" anchor="ctr" anchorCtr="0"/>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1" i="1" u="none" strike="noStrike" kern="0" cap="none" spc="0" normalizeH="0" baseline="0" noProof="0" dirty="0" smtClean="0">
                <a:ln>
                  <a:noFill/>
                </a:ln>
                <a:solidFill>
                  <a:schemeClr val="bg1"/>
                </a:solidFill>
                <a:effectLst/>
                <a:uLnTx/>
                <a:uFillTx/>
                <a:latin typeface="+mn-lt"/>
                <a:ea typeface="+mn-ea"/>
                <a:cs typeface="+mn-cs"/>
              </a:rPr>
              <a:t>Safety Products Solution…</a:t>
            </a:r>
            <a:endParaRPr kumimoji="0" lang="en-US" sz="2400" b="1" i="1" u="none" strike="noStrike" kern="0" cap="none" spc="0" normalizeH="0" baseline="0" noProof="0" dirty="0">
              <a:ln>
                <a:noFill/>
              </a:ln>
              <a:solidFill>
                <a:schemeClr val="bg1"/>
              </a:solidFill>
              <a:effectLst/>
              <a:uLnTx/>
              <a:uFillTx/>
              <a:latin typeface="+mn-lt"/>
              <a:ea typeface="+mn-ea"/>
              <a:cs typeface="+mn-cs"/>
            </a:endParaRPr>
          </a:p>
        </p:txBody>
      </p:sp>
      <p:sp>
        <p:nvSpPr>
          <p:cNvPr id="66" name="TextBox 65"/>
          <p:cNvSpPr txBox="1"/>
          <p:nvPr/>
        </p:nvSpPr>
        <p:spPr>
          <a:xfrm>
            <a:off x="489397" y="6078519"/>
            <a:ext cx="8654604" cy="830997"/>
          </a:xfrm>
          <a:prstGeom prst="rect">
            <a:avLst/>
          </a:prstGeom>
          <a:noFill/>
        </p:spPr>
        <p:txBody>
          <a:bodyPr wrap="square" rtlCol="0">
            <a:spAutoFit/>
          </a:bodyPr>
          <a:lstStyle/>
          <a:p>
            <a:pPr algn="ctr"/>
            <a:r>
              <a:rPr lang="en-US" sz="2400" b="1" i="1" dirty="0" smtClean="0">
                <a:solidFill>
                  <a:schemeClr val="accent1">
                    <a:lumMod val="75000"/>
                  </a:schemeClr>
                </a:solidFill>
              </a:rPr>
              <a:t>6 Steps to…</a:t>
            </a:r>
          </a:p>
          <a:p>
            <a:pPr algn="ctr"/>
            <a:r>
              <a:rPr lang="en-US" sz="2400" b="1" i="1" dirty="0" smtClean="0">
                <a:solidFill>
                  <a:schemeClr val="accent1">
                    <a:lumMod val="75000"/>
                  </a:schemeClr>
                </a:solidFill>
              </a:rPr>
              <a:t>Turning Workplaces Into Safe Places®</a:t>
            </a:r>
            <a:endParaRPr lang="en-US" sz="24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24"/>
          <p:cNvPicPr>
            <a:picLocks noChangeAspect="1" noChangeArrowheads="1"/>
          </p:cNvPicPr>
          <p:nvPr/>
        </p:nvPicPr>
        <p:blipFill>
          <a:blip r:embed="rId3" cstate="print"/>
          <a:srcRect/>
          <a:stretch>
            <a:fillRect/>
          </a:stretch>
        </p:blipFill>
        <p:spPr bwMode="auto">
          <a:xfrm>
            <a:off x="4619223" y="3396803"/>
            <a:ext cx="4357352" cy="32680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15"/>
          <p:cNvPicPr>
            <a:picLocks noChangeAspect="1" noChangeArrowheads="1"/>
          </p:cNvPicPr>
          <p:nvPr/>
        </p:nvPicPr>
        <p:blipFill>
          <a:blip r:embed="rId4" cstate="print"/>
          <a:srcRect/>
          <a:stretch>
            <a:fillRect/>
          </a:stretch>
        </p:blipFill>
        <p:spPr bwMode="auto">
          <a:xfrm>
            <a:off x="215297" y="1167283"/>
            <a:ext cx="4299218" cy="32244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 Placeholder 5"/>
          <p:cNvSpPr>
            <a:spLocks noGrp="1"/>
          </p:cNvSpPr>
          <p:nvPr>
            <p:ph type="body" idx="13"/>
          </p:nvPr>
        </p:nvSpPr>
        <p:spPr/>
        <p:txBody>
          <a:bodyPr/>
          <a:lstStyle/>
          <a:p>
            <a:endParaRPr lang="en-US"/>
          </a:p>
        </p:txBody>
      </p:sp>
      <p:sp>
        <p:nvSpPr>
          <p:cNvPr id="8" name="TextBox 7"/>
          <p:cNvSpPr txBox="1"/>
          <p:nvPr/>
        </p:nvSpPr>
        <p:spPr>
          <a:xfrm>
            <a:off x="0" y="4893973"/>
            <a:ext cx="4636395" cy="1200329"/>
          </a:xfrm>
          <a:prstGeom prst="rect">
            <a:avLst/>
          </a:prstGeom>
          <a:noFill/>
        </p:spPr>
        <p:txBody>
          <a:bodyPr wrap="square" rtlCol="0">
            <a:spAutoFit/>
          </a:bodyPr>
          <a:lstStyle/>
          <a:p>
            <a:pPr algn="ctr"/>
            <a:r>
              <a:rPr lang="en-US" sz="2400" b="1" i="1" dirty="0" smtClean="0">
                <a:solidFill>
                  <a:schemeClr val="accent1">
                    <a:lumMod val="75000"/>
                  </a:schemeClr>
                </a:solidFill>
              </a:rPr>
              <a:t>6 Steps to…</a:t>
            </a:r>
          </a:p>
          <a:p>
            <a:pPr algn="ctr"/>
            <a:r>
              <a:rPr lang="en-US" sz="2400" b="1" i="1" dirty="0" smtClean="0">
                <a:solidFill>
                  <a:schemeClr val="accent1">
                    <a:lumMod val="75000"/>
                  </a:schemeClr>
                </a:solidFill>
              </a:rPr>
              <a:t>Turning Workplaces Into Safe Places®</a:t>
            </a:r>
            <a:endParaRPr lang="en-US" sz="2400" dirty="0">
              <a:solidFill>
                <a:schemeClr val="accent1">
                  <a:lumMod val="75000"/>
                </a:schemeClr>
              </a:solidFill>
            </a:endParaRPr>
          </a:p>
        </p:txBody>
      </p:sp>
      <p:sp>
        <p:nvSpPr>
          <p:cNvPr id="9" name="TextBox 8"/>
          <p:cNvSpPr txBox="1"/>
          <p:nvPr/>
        </p:nvSpPr>
        <p:spPr>
          <a:xfrm>
            <a:off x="5383369" y="1700011"/>
            <a:ext cx="3348507" cy="369332"/>
          </a:xfrm>
          <a:prstGeom prst="rect">
            <a:avLst/>
          </a:prstGeom>
          <a:noFill/>
        </p:spPr>
        <p:txBody>
          <a:bodyPr wrap="square" rtlCol="0">
            <a:spAutoFit/>
          </a:bodyPr>
          <a:lstStyle/>
          <a:p>
            <a:r>
              <a:rPr lang="en-US" dirty="0" smtClean="0"/>
              <a:t>Engineering And Installation</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3"/>
          </p:nvPr>
        </p:nvSpPr>
        <p:spPr/>
        <p:txBody>
          <a:bodyPr/>
          <a:lstStyle/>
          <a:p>
            <a:endParaRPr lang="en-US"/>
          </a:p>
        </p:txBody>
      </p:sp>
      <p:sp>
        <p:nvSpPr>
          <p:cNvPr id="8" name="TextBox 7"/>
          <p:cNvSpPr txBox="1"/>
          <p:nvPr/>
        </p:nvSpPr>
        <p:spPr>
          <a:xfrm>
            <a:off x="875763" y="618187"/>
            <a:ext cx="7134896" cy="830997"/>
          </a:xfrm>
          <a:prstGeom prst="rect">
            <a:avLst/>
          </a:prstGeom>
          <a:noFill/>
        </p:spPr>
        <p:txBody>
          <a:bodyPr wrap="square" rtlCol="0">
            <a:spAutoFit/>
          </a:bodyPr>
          <a:lstStyle/>
          <a:p>
            <a:pPr algn="ctr"/>
            <a:r>
              <a:rPr lang="en-US" sz="2400" b="1" i="1" dirty="0" smtClean="0">
                <a:solidFill>
                  <a:schemeClr val="accent1">
                    <a:lumMod val="75000"/>
                  </a:schemeClr>
                </a:solidFill>
              </a:rPr>
              <a:t>6 Steps to…</a:t>
            </a:r>
          </a:p>
          <a:p>
            <a:pPr algn="ctr"/>
            <a:r>
              <a:rPr lang="en-US" sz="2400" b="1" i="1" dirty="0" smtClean="0">
                <a:solidFill>
                  <a:schemeClr val="accent1">
                    <a:lumMod val="75000"/>
                  </a:schemeClr>
                </a:solidFill>
              </a:rPr>
              <a:t>Turning Workplaces Into Safe Places®</a:t>
            </a:r>
            <a:endParaRPr lang="en-US" sz="2400" dirty="0">
              <a:solidFill>
                <a:schemeClr val="accent1">
                  <a:lumMod val="75000"/>
                </a:schemeClr>
              </a:solidFill>
            </a:endParaRPr>
          </a:p>
        </p:txBody>
      </p:sp>
      <p:sp>
        <p:nvSpPr>
          <p:cNvPr id="11" name="TextBox 10"/>
          <p:cNvSpPr txBox="1"/>
          <p:nvPr/>
        </p:nvSpPr>
        <p:spPr>
          <a:xfrm>
            <a:off x="592428" y="1403797"/>
            <a:ext cx="3155324" cy="369332"/>
          </a:xfrm>
          <a:prstGeom prst="rect">
            <a:avLst/>
          </a:prstGeom>
          <a:noFill/>
        </p:spPr>
        <p:txBody>
          <a:bodyPr wrap="square" rtlCol="0">
            <a:spAutoFit/>
          </a:bodyPr>
          <a:lstStyle/>
          <a:p>
            <a:r>
              <a:rPr lang="en-US" dirty="0" smtClean="0"/>
              <a:t>PSR Sign Off…</a:t>
            </a:r>
            <a:endParaRPr lang="en-US" dirty="0"/>
          </a:p>
        </p:txBody>
      </p:sp>
      <p:pic>
        <p:nvPicPr>
          <p:cNvPr id="12" name="Picture 11" descr="15"/>
          <p:cNvPicPr>
            <a:picLocks noChangeAspect="1" noChangeArrowheads="1"/>
          </p:cNvPicPr>
          <p:nvPr/>
        </p:nvPicPr>
        <p:blipFill>
          <a:blip r:embed="rId4" cstate="print"/>
          <a:srcRect/>
          <a:stretch>
            <a:fillRect/>
          </a:stretch>
        </p:blipFill>
        <p:spPr bwMode="auto">
          <a:xfrm>
            <a:off x="4246385" y="1733953"/>
            <a:ext cx="4299218" cy="32244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Keyed.wmv">
            <a:hlinkClick r:id="" action="ppaction://media"/>
          </p:cNvPr>
          <p:cNvPicPr>
            <a:picLocks noRot="1" noChangeAspect="1"/>
          </p:cNvPicPr>
          <p:nvPr>
            <a:videoFile r:link="rId1"/>
          </p:nvPr>
        </p:nvPicPr>
        <p:blipFill>
          <a:blip r:embed="rId5" cstate="print"/>
          <a:stretch>
            <a:fillRect/>
          </a:stretch>
        </p:blipFill>
        <p:spPr>
          <a:xfrm>
            <a:off x="329931" y="1780035"/>
            <a:ext cx="3688278" cy="2766208"/>
          </a:xfrm>
          <a:prstGeom prst="rect">
            <a:avLst/>
          </a:prstGeom>
          <a:ln>
            <a:noFill/>
          </a:ln>
          <a:effectLst>
            <a:softEdge rad="112500"/>
          </a:effectLst>
        </p:spPr>
      </p:pic>
      <p:pic>
        <p:nvPicPr>
          <p:cNvPr id="1026" name="Picture 2"/>
          <p:cNvPicPr>
            <a:picLocks noChangeAspect="1" noChangeArrowheads="1"/>
          </p:cNvPicPr>
          <p:nvPr/>
        </p:nvPicPr>
        <p:blipFill>
          <a:blip r:embed="rId6"/>
          <a:srcRect/>
          <a:stretch>
            <a:fillRect/>
          </a:stretch>
        </p:blipFill>
        <p:spPr bwMode="auto">
          <a:xfrm>
            <a:off x="244699" y="4139082"/>
            <a:ext cx="3966694" cy="2718918"/>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0"/>
                                        </p:tgtEl>
                                      </p:cBhvr>
                                    </p:cmd>
                                  </p:childTnLst>
                                </p:cTn>
                              </p:par>
                            </p:childTnLst>
                          </p:cTn>
                        </p:par>
                      </p:childTnLst>
                    </p:cTn>
                  </p:par>
                </p:childTnLst>
              </p:cTn>
              <p:nextCondLst>
                <p:cond evt="onClick" delay="0">
                  <p:tgtEl>
                    <p:spTgt spid="10"/>
                  </p:tgtEl>
                </p:cond>
              </p:nextCondLst>
            </p:seq>
            <p:video>
              <p:cMediaNode>
                <p:cTn id="7" fill="hold" display="0">
                  <p:stCondLst>
                    <p:cond delay="indefinite"/>
                  </p:stCondLst>
                  <p:endCondLst>
                    <p:cond evt="onNext" delay="0">
                      <p:tgtEl>
                        <p:sldTgt/>
                      </p:tgtEl>
                    </p:cond>
                    <p:cond evt="onPrev" delay="0">
                      <p:tgtEl>
                        <p:sldTgt/>
                      </p:tgtEl>
                    </p:cond>
                  </p:endCondLst>
                </p:cTn>
                <p:tgtEl>
                  <p:spTgt spid="10"/>
                </p:tgtEl>
              </p:cMediaNode>
            </p:video>
          </p:childTnLst>
        </p:cTn>
      </p:par>
    </p:tnLst>
  </p:timing>
</p:sld>
</file>

<file path=ppt/theme/theme1.xml><?xml version="1.0" encoding="utf-8"?>
<a:theme xmlns:a="http://schemas.openxmlformats.org/drawingml/2006/main" name="Default Design">
  <a:themeElements>
    <a:clrScheme name="Custom 6">
      <a:dk1>
        <a:srgbClr val="000000"/>
      </a:dk1>
      <a:lt1>
        <a:srgbClr val="FFFFFF"/>
      </a:lt1>
      <a:dk2>
        <a:srgbClr val="000000"/>
      </a:dk2>
      <a:lt2>
        <a:srgbClr val="808080"/>
      </a:lt2>
      <a:accent1>
        <a:srgbClr val="00338D"/>
      </a:accent1>
      <a:accent2>
        <a:srgbClr val="00338D"/>
      </a:accent2>
      <a:accent3>
        <a:srgbClr val="DDDDDD"/>
      </a:accent3>
      <a:accent4>
        <a:srgbClr val="0000FF"/>
      </a:accent4>
      <a:accent5>
        <a:srgbClr val="3399FF"/>
      </a:accent5>
      <a:accent6>
        <a:srgbClr val="6363CB"/>
      </a:accent6>
      <a:hlink>
        <a:srgbClr val="00338D"/>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6469</TotalTime>
  <Words>426</Words>
  <Application>Microsoft Office PowerPoint</Application>
  <PresentationFormat>On-screen Show (4:3)</PresentationFormat>
  <Paragraphs>107</Paragraphs>
  <Slides>13</Slides>
  <Notes>13</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Default Design</vt:lpstr>
      <vt:lpstr>Microsoft ClipArt Gallery</vt:lpstr>
      <vt:lpstr>Machine Safeguarding</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Schmersal USA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Devin Murray</dc:creator>
  <cp:lastModifiedBy> </cp:lastModifiedBy>
  <cp:revision>204</cp:revision>
  <dcterms:created xsi:type="dcterms:W3CDTF">2009-05-06T14:45:30Z</dcterms:created>
  <dcterms:modified xsi:type="dcterms:W3CDTF">2011-04-11T15:00:48Z</dcterms:modified>
</cp:coreProperties>
</file>